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2"/>
  </p:notesMasterIdLst>
  <p:sldIdLst>
    <p:sldId id="348" r:id="rId2"/>
    <p:sldId id="320" r:id="rId3"/>
    <p:sldId id="354" r:id="rId4"/>
    <p:sldId id="322" r:id="rId5"/>
    <p:sldId id="319" r:id="rId6"/>
    <p:sldId id="350" r:id="rId7"/>
    <p:sldId id="351" r:id="rId8"/>
    <p:sldId id="352" r:id="rId9"/>
    <p:sldId id="353" r:id="rId10"/>
    <p:sldId id="289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C4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81"/>
    <p:restoredTop sz="96604"/>
  </p:normalViewPr>
  <p:slideViewPr>
    <p:cSldViewPr snapToGrid="0" snapToObjects="1">
      <p:cViewPr varScale="1">
        <p:scale>
          <a:sx n="103" d="100"/>
          <a:sy n="103" d="100"/>
        </p:scale>
        <p:origin x="107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F5A33-42AE-4B63-9FD8-6E5824A8D8B1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B50D7-AEF9-40F5-BF36-7C324177C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96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67269" y="2162182"/>
            <a:ext cx="7491960" cy="4695818"/>
          </a:xfrm>
          <a:prstGeom prst="rect">
            <a:avLst/>
          </a:prstGeom>
        </p:spPr>
      </p:pic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211626" y="4247597"/>
            <a:ext cx="4255362" cy="708362"/>
          </a:xfrm>
        </p:spPr>
        <p:txBody>
          <a:bodyPr/>
          <a:lstStyle>
            <a:lvl1pPr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Presenter: Name (</a:t>
            </a:r>
            <a:r>
              <a:rPr lang="en-US" dirty="0" err="1"/>
              <a:t>Organisation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Date: XXXXXXXX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693861" y="452427"/>
            <a:ext cx="4430713" cy="97936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1680754"/>
            <a:ext cx="5177899" cy="1650251"/>
          </a:xfrm>
        </p:spPr>
        <p:txBody>
          <a:bodyPr/>
          <a:lstStyle>
            <a:lvl1pPr>
              <a:defRPr>
                <a:latin typeface="Raleway" panose="020B00030301010600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_break_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9406" y="304288"/>
            <a:ext cx="3986933" cy="56832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  <a:latin typeface="Raleway" panose="020B0003030101060003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quoise_break_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7907" y="443184"/>
            <a:ext cx="5016191" cy="214389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range_break_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1053" y="301141"/>
            <a:ext cx="4172127" cy="519368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break_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9059" y="1814784"/>
            <a:ext cx="5451087" cy="251189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Raleway" panose="020B00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break_slide_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46542" y="387428"/>
            <a:ext cx="5451087" cy="251189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Diagram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2151591"/>
            <a:ext cx="5690586" cy="47064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break_slide_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9059" y="1814784"/>
            <a:ext cx="5451087" cy="251189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Raleway" panose="020B00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picture containing diagram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257640" y="2805344"/>
            <a:ext cx="4934359" cy="40623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ellow_break_slide_with im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9406" y="304288"/>
            <a:ext cx="3986933" cy="56832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  <a:latin typeface="Raleway" panose="020B0003030101060003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-1" y="3187083"/>
            <a:ext cx="5207099" cy="3670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quoise_break_slide_with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7907" y="443184"/>
            <a:ext cx="5016191" cy="214389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Diagram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576471" y="2414726"/>
            <a:ext cx="4615529" cy="44610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range_break_slide_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1053" y="301141"/>
            <a:ext cx="4172127" cy="519368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Logo&#10;&#10;Description automatically generated with low confidence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2778710"/>
            <a:ext cx="4643435" cy="40792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break_slide_with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9059" y="1814784"/>
            <a:ext cx="5451087" cy="251189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Raleway" panose="020B00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Icon&#10;&#10;Description automatically generated with medium confidence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643675" y="1737445"/>
            <a:ext cx="4548326" cy="512055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_Full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345045" y="0"/>
            <a:ext cx="584695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996113" y="1482725"/>
            <a:ext cx="4713534" cy="4628608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482725"/>
            <a:ext cx="5024492" cy="4216739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+mn-lt"/>
              </a:defRPr>
            </a:lvl1pPr>
            <a:lvl2pPr>
              <a:defRPr sz="2000">
                <a:solidFill>
                  <a:schemeClr val="tx1"/>
                </a:solidFill>
                <a:latin typeface="Graphie" panose="020B0603020204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Graphie" panose="020B0603020204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raphie" panose="020B0603020204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raphie" panose="020B0603020204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>
          <a:xfrm>
            <a:off x="838199" y="6356350"/>
            <a:ext cx="5024493" cy="501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Event - Date (DD/MM/YYYY) - Place - Presenter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A0DE17-FA7F-0D47-8243-7FCB73F01656}" type="slidenum">
              <a:rPr lang="en-US" smtClean="0"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49716"/>
            <a:ext cx="5024492" cy="70907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Raleway" panose="020B00030301010600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664313" y="209021"/>
            <a:ext cx="2225446" cy="709073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7663543" y="19739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 flipH="1">
            <a:off x="0" y="0"/>
            <a:ext cx="6345045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 hasCustomPrompt="1"/>
          </p:nvPr>
        </p:nvSpPr>
        <p:spPr>
          <a:xfrm>
            <a:off x="7004483" y="1376039"/>
            <a:ext cx="4826962" cy="4651899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en-US" dirty="0"/>
              <a:t>Click icon to add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A0DE17-FA7F-0D47-8243-7FCB73F01656}" type="slidenum">
              <a:rPr lang="en-US" smtClean="0"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8"/>
          </p:nvPr>
        </p:nvSpPr>
        <p:spPr>
          <a:xfrm>
            <a:off x="838199" y="6356350"/>
            <a:ext cx="5024493" cy="501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- Date (DD/MM/YYYY) - Place - Presenter</a:t>
            </a:r>
            <a:endParaRPr lang="en-US" sz="1200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376039"/>
            <a:ext cx="5024492" cy="43234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>
              <a:defRPr sz="2000">
                <a:solidFill>
                  <a:schemeClr val="tx1"/>
                </a:solidFill>
                <a:latin typeface="Graphie" panose="020B0603020204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Graphie" panose="020B0603020204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raphie" panose="020B0603020204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raphie" panose="020B0603020204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49716"/>
            <a:ext cx="5024492" cy="70907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664313" y="209021"/>
            <a:ext cx="2225446" cy="70907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584695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846955" y="1296140"/>
            <a:ext cx="6345044" cy="556186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Click icon to add 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>
          <a:xfrm>
            <a:off x="838200" y="6356350"/>
            <a:ext cx="4266460" cy="5016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Event - Date (DD/MM/YYYY) - Place - Presenter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A0DE17-FA7F-0D47-8243-7FCB73F01656}" type="slidenum">
              <a:rPr lang="en-US" smtClean="0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 descr="Logo, company name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655436" y="241165"/>
            <a:ext cx="2167132" cy="659086"/>
          </a:xfrm>
          <a:prstGeom prst="rect">
            <a:avLst/>
          </a:prstGeom>
        </p:spPr>
      </p:pic>
      <p:sp>
        <p:nvSpPr>
          <p:cNvPr id="9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482725"/>
            <a:ext cx="4736977" cy="4216739"/>
          </a:xfrm>
        </p:spPr>
        <p:txBody>
          <a:bodyPr/>
          <a:lstStyle>
            <a:lvl1pPr>
              <a:defRPr sz="2000">
                <a:solidFill>
                  <a:schemeClr val="bg2"/>
                </a:solidFill>
                <a:latin typeface="+mn-lt"/>
              </a:defRPr>
            </a:lvl1pPr>
            <a:lvl2pPr>
              <a:defRPr sz="2000">
                <a:solidFill>
                  <a:schemeClr val="tx1"/>
                </a:solidFill>
                <a:latin typeface="Graphie" panose="020B0603020204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Graphie" panose="020B0603020204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Graphie" panose="020B0603020204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Graphie" panose="020B0603020204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49716"/>
            <a:ext cx="4736977" cy="709073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Raleway" panose="020B00030301010600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7663543" y="19739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345045" y="0"/>
            <a:ext cx="58469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20575" y="6355378"/>
            <a:ext cx="2087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 October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A0DE17-FA7F-0D47-8243-7FCB73F01656}" type="slidenum">
              <a:rPr lang="en-US" smtClean="0"/>
              <a:t>‹#›</a:t>
            </a:fld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Event - Date (DD/MM/YYYY) - Place - Presenter</a:t>
            </a:r>
            <a:endParaRPr lang="en-US" sz="1200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249716"/>
            <a:ext cx="10515600" cy="709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664313" y="209021"/>
            <a:ext cx="2225446" cy="709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- Blue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A0DE17-FA7F-0D47-8243-7FCB73F01656}" type="slidenum">
              <a:rPr lang="en-US" smtClean="0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Event - Date (DD/MM/YYYY) - Place - Presenter</a:t>
            </a:r>
            <a:endParaRPr lang="en-US" sz="1200" dirty="0"/>
          </a:p>
        </p:txBody>
      </p:sp>
      <p:pic>
        <p:nvPicPr>
          <p:cNvPr id="6" name="Picture 5" descr="Logo, company name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655436" y="241165"/>
            <a:ext cx="2167132" cy="659086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249716"/>
            <a:ext cx="10515600" cy="709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7663543" y="19739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345045" y="0"/>
            <a:ext cx="58469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20575" y="6355378"/>
            <a:ext cx="2087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 October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A0DE17-FA7F-0D47-8243-7FCB73F01656}" type="slidenum">
              <a:rPr lang="en-US" smtClean="0"/>
              <a:t>‹#›</a:t>
            </a:fld>
            <a:endParaRPr lang="en-US" sz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Event - Date (DD/MM/YYYY) - Place - Presenter</a:t>
            </a:r>
            <a:endParaRPr lang="en-US" sz="1200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249716"/>
            <a:ext cx="10515600" cy="709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664313" y="209021"/>
            <a:ext cx="2225446" cy="709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Blue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A0DE17-FA7F-0D47-8243-7FCB73F01656}" type="slidenum">
              <a:rPr lang="en-US" smtClean="0"/>
              <a:t>‹#›</a:t>
            </a:fld>
            <a:endParaRPr lang="en-US" sz="1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Event - Date (DD/MM/YYYY) - Place - Presenter</a:t>
            </a:r>
            <a:endParaRPr lang="en-US" sz="1200" dirty="0"/>
          </a:p>
        </p:txBody>
      </p:sp>
      <p:pic>
        <p:nvPicPr>
          <p:cNvPr id="6" name="Picture 5" descr="Logo, company name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655436" y="241165"/>
            <a:ext cx="2167132" cy="659086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249716"/>
            <a:ext cx="10515600" cy="709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elements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7663543" y="19739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345045" y="0"/>
            <a:ext cx="58469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20575" y="6355378"/>
            <a:ext cx="2087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 October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A0DE17-FA7F-0D47-8243-7FCB73F01656}" type="slidenum">
              <a:rPr lang="en-US" smtClean="0"/>
              <a:t>‹#›</a:t>
            </a:fld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Event - Date (DD/MM/YYYY) - Place - Presenter</a:t>
            </a:r>
            <a:endParaRPr lang="en-US" sz="1200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249716"/>
            <a:ext cx="10515600" cy="709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664313" y="209021"/>
            <a:ext cx="2225446" cy="709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elements - Blue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A0DE17-FA7F-0D47-8243-7FCB73F0165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Event - Date (DD/MM/YYYY) - Place - Presenter</a:t>
            </a:r>
            <a:endParaRPr lang="en-US" sz="1200" dirty="0"/>
          </a:p>
        </p:txBody>
      </p:sp>
      <p:pic>
        <p:nvPicPr>
          <p:cNvPr id="9" name="Picture 8" descr="Logo, company name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655436" y="241165"/>
            <a:ext cx="2167132" cy="659086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249716"/>
            <a:ext cx="10515600" cy="709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334001"/>
            <a:ext cx="12192000" cy="152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5334001"/>
            <a:ext cx="12192000" cy="164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839" y="407821"/>
            <a:ext cx="297032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r>
              <a:rPr lang="en-US" dirty="0"/>
              <a:t>Thank you!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10839" y="2141201"/>
            <a:ext cx="3275922" cy="657348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info@ulaads.eu</a:t>
            </a:r>
            <a:endParaRPr lang="en-GB" dirty="0"/>
          </a:p>
        </p:txBody>
      </p:sp>
      <p:pic>
        <p:nvPicPr>
          <p:cNvPr id="9" name="Picture 8" descr="Logo, company name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467409" y="3710324"/>
            <a:ext cx="3257179" cy="990600"/>
          </a:xfrm>
          <a:prstGeom prst="rect">
            <a:avLst/>
          </a:prstGeom>
        </p:spPr>
      </p:pic>
      <p:pic>
        <p:nvPicPr>
          <p:cNvPr id="14" name="Picture 13" descr="Text&#10;&#10;Description automatically generated"/>
          <p:cNvPicPr>
            <a:picLocks noChangeAspect="1"/>
          </p:cNvPicPr>
          <p:nvPr userDrawn="1"/>
        </p:nvPicPr>
        <p:blipFill rotWithShape="1">
          <a:blip r:embed="rId3" cstate="screen"/>
          <a:srcRect r="75064"/>
          <a:stretch>
            <a:fillRect/>
          </a:stretch>
        </p:blipFill>
        <p:spPr>
          <a:xfrm>
            <a:off x="3510856" y="5678053"/>
            <a:ext cx="1309423" cy="95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Raleway" panose="020B00030301010600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A0DE17-FA7F-0D47-8243-7FCB73F01656}" type="slidenum">
              <a:rPr lang="en-US" smtClean="0"/>
              <a:t>‹#›</a:t>
            </a:fld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Event - Date (DD/MM/YYYY) - Place - Presenter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664313" y="209021"/>
            <a:ext cx="2225446" cy="709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lide_Left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- up of a blue sky&#10;&#10;Description automatically generated with low confidence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7475982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Raleway" panose="020B00030301010600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A0DE17-FA7F-0D47-8243-7FCB73F01656}" type="slidenum">
              <a:rPr lang="en-US" smtClean="0"/>
              <a:t>‹#›</a:t>
            </a:fld>
            <a:endParaRPr lang="en-US" sz="11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Event - Date (DD/MM/YYYY) - Place - Presenter</a:t>
            </a:r>
            <a:endParaRPr lang="en-US" sz="1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313895"/>
            <a:ext cx="10515600" cy="486306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9664313" y="209021"/>
            <a:ext cx="2225446" cy="709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 slide_top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eapon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0800000">
            <a:off x="-1242252" y="0"/>
            <a:ext cx="12192000" cy="291793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Raleway" panose="020B00030301010600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A0DE17-FA7F-0D47-8243-7FCB73F01656}" type="slidenum">
              <a:rPr lang="en-US" smtClean="0"/>
              <a:t>‹#›</a:t>
            </a:fld>
            <a:endParaRPr lang="en-US" sz="11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Event - Date (DD/MM/YYYY) - Place - Presenter</a:t>
            </a:r>
            <a:endParaRPr lang="en-US" sz="1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313895"/>
            <a:ext cx="10515600" cy="486306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9664313" y="209021"/>
            <a:ext cx="2225446" cy="709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7663543" y="19739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345045" y="0"/>
            <a:ext cx="58469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 hasCustomPrompt="1"/>
          </p:nvPr>
        </p:nvSpPr>
        <p:spPr>
          <a:xfrm>
            <a:off x="838200" y="1278384"/>
            <a:ext cx="10596563" cy="432347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a table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A0DE17-FA7F-0D47-8243-7FCB73F01656}" type="slidenum">
              <a:rPr lang="en-US" smtClean="0"/>
              <a:t>‹#›</a:t>
            </a:fld>
            <a:endParaRPr lang="en-US" sz="1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Event - Date (DD/MM/YYYY) - Place - Presenter</a:t>
            </a:r>
            <a:endParaRPr lang="en-US" sz="12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49716"/>
            <a:ext cx="10515600" cy="709073"/>
          </a:xfrm>
        </p:spPr>
        <p:txBody>
          <a:bodyPr/>
          <a:lstStyle>
            <a:lvl1pPr>
              <a:defRPr>
                <a:latin typeface="Raleway" panose="020B00030301010600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664313" y="209021"/>
            <a:ext cx="2225446" cy="709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</a:blip>
          <a:srcRect/>
          <a:stretch>
            <a:fillRect/>
          </a:stretch>
        </p:blipFill>
        <p:spPr>
          <a:xfrm>
            <a:off x="0" y="-1306"/>
            <a:ext cx="12192000" cy="685930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617220" y="1122363"/>
            <a:ext cx="10957560" cy="49986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50800" dir="5400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747216"/>
          </a:xfrm>
        </p:spPr>
        <p:txBody>
          <a:bodyPr anchor="b">
            <a:normAutofit/>
          </a:bodyPr>
          <a:lstStyle>
            <a:lvl1pPr algn="ctr">
              <a:defRPr sz="2800" b="1">
                <a:solidFill>
                  <a:srgbClr val="1C4492"/>
                </a:solidFill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Subtitle 2"/>
          <p:cNvSpPr txBox="1"/>
          <p:nvPr userDrawn="1"/>
        </p:nvSpPr>
        <p:spPr>
          <a:xfrm>
            <a:off x="6981373" y="2489396"/>
            <a:ext cx="3686627" cy="3011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1C4492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A0DE17-FA7F-0D47-8243-7FCB73F01656}" type="slidenum">
              <a:rPr lang="en-US" smtClean="0"/>
              <a:t>‹#›</a:t>
            </a:fld>
            <a:endParaRPr lang="en-US" sz="1100" dirty="0"/>
          </a:p>
        </p:txBody>
      </p:sp>
      <p:sp>
        <p:nvSpPr>
          <p:cNvPr id="38" name="Subtitle 2"/>
          <p:cNvSpPr>
            <a:spLocks noGrp="1"/>
          </p:cNvSpPr>
          <p:nvPr>
            <p:ph type="subTitle" idx="4294967295"/>
          </p:nvPr>
        </p:nvSpPr>
        <p:spPr>
          <a:xfrm>
            <a:off x="1524000" y="2504003"/>
            <a:ext cx="4131076" cy="277729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Event - Date (DD/MM/YYYY) - Place - Presenter</a:t>
            </a:r>
            <a:endParaRPr lang="en-US" sz="12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9664313" y="209021"/>
            <a:ext cx="2225446" cy="7090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break_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46542" y="387428"/>
            <a:ext cx="5451087" cy="251189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Raleway" panose="020B00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break_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9059" y="1814784"/>
            <a:ext cx="5451087" cy="251189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Raleway" panose="020B00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49716"/>
            <a:ext cx="10515600" cy="709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13895"/>
            <a:ext cx="10515600" cy="4863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899825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Event - Date (DD/MM/YYYY) - Place - Presenter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5146" y="6356350"/>
            <a:ext cx="47865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8FA0DE17-FA7F-0D47-8243-7FCB73F0165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4492"/>
          </a:solidFill>
          <a:latin typeface="Raleway" panose="020B0003030101060003" pitchFamily="34" charset="0"/>
          <a:ea typeface="Raleway" panose="020B0003030101060003" pitchFamily="34" charset="0"/>
          <a:cs typeface="Raleway" panose="020B00030301010600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C4492"/>
          </a:solidFill>
          <a:latin typeface="+mn-lt"/>
          <a:ea typeface="Graphie" panose="020B0603020204020204" pitchFamily="34" charset="0"/>
          <a:cs typeface="Graphie" panose="020B06030202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C4492"/>
          </a:solidFill>
          <a:latin typeface="+mn-lt"/>
          <a:ea typeface="Graphie" panose="020B0603020204020204" pitchFamily="34" charset="0"/>
          <a:cs typeface="Graphie" panose="020B06030202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C4492"/>
          </a:solidFill>
          <a:latin typeface="+mn-lt"/>
          <a:ea typeface="Graphie" panose="020B0603020204020204" pitchFamily="34" charset="0"/>
          <a:cs typeface="Graphie" panose="020B06030202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4492"/>
          </a:solidFill>
          <a:latin typeface="+mn-lt"/>
          <a:ea typeface="Graphie" panose="020B0603020204020204" pitchFamily="34" charset="0"/>
          <a:cs typeface="Graphie" panose="020B06030202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4492"/>
          </a:solidFill>
          <a:latin typeface="+mn-lt"/>
          <a:ea typeface="Graphie" panose="020B0603020204020204" pitchFamily="34" charset="0"/>
          <a:cs typeface="Graphie" panose="020B06030202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sf/home.jsp?langId=en" TargetMode="External"/><Relationship Id="rId2" Type="http://schemas.openxmlformats.org/officeDocument/2006/relationships/hyperlink" Target="https://ec.europa.eu/regional_policy/en/funding/erdf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c.europa.eu/fisheries/cfp/index_en.htm" TargetMode="External"/><Relationship Id="rId5" Type="http://schemas.openxmlformats.org/officeDocument/2006/relationships/hyperlink" Target="https://ec.europa.eu/agriculture/rural-development-2014-2020_en" TargetMode="External"/><Relationship Id="rId4" Type="http://schemas.openxmlformats.org/officeDocument/2006/relationships/hyperlink" Target="https://ec.europa.eu/regional_policy/en/funding/cohesion-fund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922377" y="4247596"/>
            <a:ext cx="4980374" cy="2003914"/>
          </a:xfrm>
        </p:spPr>
        <p:txBody>
          <a:bodyPr>
            <a:noAutofit/>
          </a:bodyPr>
          <a:lstStyle/>
          <a:p>
            <a:r>
              <a:rPr lang="en-US" dirty="0" err="1">
                <a:ea typeface="宋体" pitchFamily="2" charset="-122"/>
              </a:rPr>
              <a:t>Amadeo</a:t>
            </a:r>
            <a:r>
              <a:rPr lang="en-US" dirty="0">
                <a:ea typeface="宋体" pitchFamily="2" charset="-122"/>
              </a:rPr>
              <a:t> </a:t>
            </a:r>
            <a:r>
              <a:rPr lang="en-US" dirty="0" err="1">
                <a:ea typeface="宋体" pitchFamily="2" charset="-122"/>
              </a:rPr>
              <a:t>Jensana</a:t>
            </a:r>
            <a:r>
              <a:rPr lang="en-US" dirty="0">
                <a:ea typeface="宋体" pitchFamily="2" charset="-122"/>
              </a:rPr>
              <a:t>, Cluster manager of IURC</a:t>
            </a:r>
          </a:p>
          <a:p>
            <a:r>
              <a:rPr lang="en-US" dirty="0">
                <a:ea typeface="宋体" pitchFamily="2" charset="-122"/>
              </a:rPr>
              <a:t>2/6/2022</a:t>
            </a:r>
            <a:endParaRPr lang="en-GB" dirty="0">
              <a:ea typeface="宋体" pitchFamily="2" charset="-122"/>
            </a:endParaRPr>
          </a:p>
          <a:p>
            <a:pPr algn="l" rtl="0"/>
            <a:r>
              <a:rPr lang="en-US" altLang="zh-CN" b="0" i="0" u="none" baseline="0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Amadeo Jensana</a:t>
            </a:r>
            <a:r>
              <a:rPr lang="zh-CN" altLang="en-US" b="0" i="0" u="none" baseline="0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，</a:t>
            </a:r>
            <a:r>
              <a:rPr lang="en-US" altLang="zh-CN" b="0" i="0" u="none" baseline="0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IURC China </a:t>
            </a:r>
            <a:r>
              <a:rPr lang="zh-CN" altLang="en-US" b="0" i="0" u="none" baseline="0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专题小组欧方专家</a:t>
            </a:r>
            <a:endParaRPr lang="en-US" altLang="zh-CN" b="0" i="0" u="none" baseline="0" dirty="0">
              <a:solidFill>
                <a:schemeClr val="bg1">
                  <a:lumMod val="50000"/>
                </a:schemeClr>
              </a:solidFill>
              <a:ea typeface="宋体" pitchFamily="2" charset="-122"/>
            </a:endParaRPr>
          </a:p>
          <a:p>
            <a:pPr algn="l" rtl="0"/>
            <a:r>
              <a:rPr lang="zh-CN" b="0" i="0" u="none" baseline="0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2022年6月2日</a:t>
            </a:r>
            <a:endParaRPr lang="zh-CN" dirty="0">
              <a:solidFill>
                <a:schemeClr val="bg1">
                  <a:lumMod val="50000"/>
                </a:schemeClr>
              </a:solidFill>
              <a:ea typeface="宋体" pitchFamily="2" charset="-12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>
                <a:ea typeface="宋体" pitchFamily="2" charset="-122"/>
              </a:rPr>
              <a:t>Regional innovation in the EU</a:t>
            </a:r>
            <a:br>
              <a:rPr lang="en-GB" dirty="0">
                <a:ea typeface="宋体" pitchFamily="2" charset="-122"/>
              </a:rPr>
            </a:br>
            <a:r>
              <a:rPr lang="zh-CN" b="1" i="0" u="none" baseline="0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欧盟</a:t>
            </a:r>
            <a:r>
              <a:rPr lang="zh-CN" altLang="en-US" b="1" i="0" u="none" baseline="0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的</a:t>
            </a:r>
            <a:r>
              <a:rPr lang="zh-CN" b="1" i="0" u="none" baseline="0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区域创新</a:t>
            </a:r>
            <a:endParaRPr lang="zh-CN" dirty="0">
              <a:solidFill>
                <a:schemeClr val="bg1">
                  <a:lumMod val="50000"/>
                </a:schemeClr>
              </a:solidFill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ea typeface="宋体" pitchFamily="2" charset="-122"/>
              </a:rPr>
              <a:t>Thank you!</a:t>
            </a:r>
            <a:r>
              <a:rPr lang="zh-CN" altLang="en-US" dirty="0">
                <a:ea typeface="宋体" pitchFamily="2" charset="-122"/>
              </a:rPr>
              <a:t>谢谢！</a:t>
            </a:r>
            <a:endParaRPr lang="zh-CN" dirty="0">
              <a:ea typeface="宋体" pitchFamily="2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64607" y="2645340"/>
            <a:ext cx="3262783" cy="513222"/>
          </a:xfrm>
        </p:spPr>
        <p:txBody>
          <a:bodyPr>
            <a:normAutofit fontScale="92500"/>
          </a:bodyPr>
          <a:lstStyle/>
          <a:p>
            <a:pPr algn="ctr" rtl="0"/>
            <a:r>
              <a:rPr lang="zh-CN" b="0" i="0" u="none" baseline="0">
                <a:ea typeface="宋体" pitchFamily="2" charset="-122"/>
              </a:rPr>
              <a:t>ajensana@casaasia.es</a:t>
            </a:r>
            <a:endParaRPr lang="zh-CN" dirty="0">
              <a:ea typeface="宋体" pitchFamily="2" charset="-122"/>
            </a:endParaRPr>
          </a:p>
        </p:txBody>
      </p:sp>
      <p:sp>
        <p:nvSpPr>
          <p:cNvPr id="4" name="Text Placeholder 2"/>
          <p:cNvSpPr txBox="1"/>
          <p:nvPr/>
        </p:nvSpPr>
        <p:spPr>
          <a:xfrm>
            <a:off x="4464607" y="2132118"/>
            <a:ext cx="3262783" cy="513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Graphie" panose="020B0603020204020204" pitchFamily="34" charset="0"/>
                <a:ea typeface="Graphie" panose="020B0603020204020204" pitchFamily="34" charset="0"/>
                <a:cs typeface="Graphie" panose="020B06030202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Graphie" panose="020B0603020204020204" pitchFamily="34" charset="0"/>
                <a:ea typeface="Graphie" panose="020B0603020204020204" pitchFamily="34" charset="0"/>
                <a:cs typeface="Graphie" panose="020B06030202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Graphie" panose="020B0603020204020204" pitchFamily="34" charset="0"/>
                <a:ea typeface="Graphie" panose="020B0603020204020204" pitchFamily="34" charset="0"/>
                <a:cs typeface="Graphie" panose="020B06030202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raphie" panose="020B0603020204020204" pitchFamily="34" charset="0"/>
                <a:ea typeface="Graphie" panose="020B0603020204020204" pitchFamily="34" charset="0"/>
                <a:cs typeface="Graphie" panose="020B06030202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raphie" panose="020B0603020204020204" pitchFamily="34" charset="0"/>
                <a:ea typeface="Graphie" panose="020B0603020204020204" pitchFamily="34" charset="0"/>
                <a:cs typeface="Graphie" panose="020B06030202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zh-CN" b="0" i="0" u="none" baseline="0" dirty="0">
                <a:ea typeface="宋体" pitchFamily="2" charset="-122"/>
              </a:rPr>
              <a:t>Amadeo Jensana</a:t>
            </a:r>
            <a:endParaRPr lang="zh-CN" dirty="0">
              <a:ea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6302" y="5821603"/>
            <a:ext cx="72088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000" dirty="0">
                <a:ea typeface="宋体" pitchFamily="2" charset="-122"/>
              </a:rPr>
              <a:t>This presentation was produced with the financial support of the European Union. Its contents are the sole responsibility of </a:t>
            </a:r>
            <a:r>
              <a:rPr lang="zh-CN" sz="1000" b="0" i="0" u="none" baseline="0" dirty="0">
                <a:ea typeface="宋体" pitchFamily="2" charset="-122"/>
              </a:rPr>
              <a:t>Amadeo Jensana</a:t>
            </a:r>
            <a:r>
              <a:rPr lang="en-US" altLang="zh-CN" sz="1000" b="0" i="0" u="none" baseline="0" dirty="0">
                <a:ea typeface="宋体" pitchFamily="2" charset="-122"/>
              </a:rPr>
              <a:t> </a:t>
            </a:r>
            <a:r>
              <a:rPr lang="en-US" sz="1000" dirty="0">
                <a:ea typeface="宋体" pitchFamily="2" charset="-122"/>
              </a:rPr>
              <a:t>and do not necessarily reflect the views of the European Union.</a:t>
            </a:r>
            <a:endParaRPr lang="en-GB" sz="1000" dirty="0">
              <a:ea typeface="宋体" pitchFamily="2" charset="-122"/>
            </a:endParaRPr>
          </a:p>
          <a:p>
            <a:pPr algn="just" rtl="0"/>
            <a:r>
              <a:rPr lang="zh-CN" sz="1000" b="0" i="0" u="none" baseline="0" dirty="0">
                <a:ea typeface="宋体" pitchFamily="2" charset="-122"/>
              </a:rPr>
              <a:t>本演示文稿的制作得到欧盟资金支持。演示文稿的内容完全是</a:t>
            </a:r>
            <a:r>
              <a:rPr lang="zh-CN" altLang="en-US" sz="1000" b="0" i="0" u="none" baseline="0" dirty="0">
                <a:ea typeface="宋体" pitchFamily="2" charset="-122"/>
              </a:rPr>
              <a:t>作者 </a:t>
            </a:r>
            <a:r>
              <a:rPr lang="en-US" altLang="zh-CN" sz="1000" b="0" i="0" u="none" baseline="0" dirty="0">
                <a:ea typeface="宋体" pitchFamily="2" charset="-122"/>
              </a:rPr>
              <a:t>Amadeo Jensana </a:t>
            </a:r>
            <a:r>
              <a:rPr lang="zh-CN" sz="1000" b="0" i="0" u="none" baseline="0" dirty="0">
                <a:ea typeface="宋体" pitchFamily="2" charset="-122"/>
              </a:rPr>
              <a:t>的意见，不一定代表欧盟的观点。</a:t>
            </a:r>
            <a:endParaRPr lang="zh-CN" sz="1000" dirty="0"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ea typeface="宋体" pitchFamily="2" charset="-122"/>
              </a:rPr>
              <a:t>Regions in Europe </a:t>
            </a:r>
            <a:r>
              <a:rPr lang="zh-CN" b="1" i="0" u="none" baseline="0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欧洲区域一览</a:t>
            </a:r>
            <a:endParaRPr lang="zh-CN" dirty="0">
              <a:solidFill>
                <a:schemeClr val="bg1">
                  <a:lumMod val="50000"/>
                </a:schemeClr>
              </a:solidFill>
              <a:ea typeface="宋体" pitchFamily="2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8FA0DE17-FA7F-0D47-8243-7FCB73F01656}" type="slidenum">
              <a:rPr>
                <a:ea typeface="宋体" pitchFamily="2" charset="-122"/>
              </a:rPr>
              <a:t>2</a:t>
            </a:fld>
            <a:endParaRPr lang="zh-CN" sz="1100" dirty="0">
              <a:ea typeface="宋体" pitchFamily="2" charset="-122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03642" y="1575145"/>
            <a:ext cx="6388358" cy="5071682"/>
          </a:xfrm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110000"/>
              </a:lnSpc>
            </a:pPr>
            <a:r>
              <a:rPr lang="zh-CN" sz="2400" b="0" i="0" u="none" baseline="0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差异显著的自治水平（例如西班牙与葡萄牙）。 </a:t>
            </a:r>
            <a:endParaRPr lang="zh-CN" sz="2400" dirty="0">
              <a:solidFill>
                <a:schemeClr val="bg1">
                  <a:lumMod val="50000"/>
                </a:schemeClr>
              </a:solidFill>
              <a:ea typeface="宋体" pitchFamily="2" charset="-122"/>
            </a:endParaRPr>
          </a:p>
          <a:p>
            <a:pPr marL="0" indent="0" algn="l" rtl="0">
              <a:lnSpc>
                <a:spcPct val="110000"/>
              </a:lnSpc>
              <a:buNone/>
            </a:pPr>
            <a:endParaRPr lang="zh-CN" sz="5800" dirty="0">
              <a:solidFill>
                <a:schemeClr val="bg1">
                  <a:lumMod val="50000"/>
                </a:schemeClr>
              </a:solidFill>
              <a:ea typeface="宋体" pitchFamily="2" charset="-122"/>
            </a:endParaRPr>
          </a:p>
          <a:p>
            <a:pPr algn="l" rtl="0">
              <a:lnSpc>
                <a:spcPct val="110000"/>
              </a:lnSpc>
            </a:pPr>
            <a:r>
              <a:rPr lang="zh-CN" sz="2400" b="0" i="0" u="none" baseline="0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区域分类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方式</a:t>
            </a:r>
            <a:r>
              <a:rPr lang="zh-CN" sz="2400" b="0" i="0" u="none" baseline="0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： </a:t>
            </a:r>
            <a:endParaRPr lang="zh-CN" sz="2400" dirty="0">
              <a:solidFill>
                <a:schemeClr val="bg1">
                  <a:lumMod val="50000"/>
                </a:schemeClr>
              </a:solidFill>
              <a:ea typeface="宋体" pitchFamily="2" charset="-122"/>
            </a:endParaRPr>
          </a:p>
          <a:p>
            <a:pPr marL="0" indent="0" algn="l" rtl="0">
              <a:lnSpc>
                <a:spcPct val="110000"/>
              </a:lnSpc>
              <a:buNone/>
            </a:pPr>
            <a:endParaRPr lang="zh-CN" sz="2400" dirty="0">
              <a:solidFill>
                <a:schemeClr val="bg1">
                  <a:lumMod val="50000"/>
                </a:schemeClr>
              </a:solidFill>
              <a:ea typeface="宋体" pitchFamily="2" charset="-122"/>
            </a:endParaRPr>
          </a:p>
          <a:p>
            <a:pPr algn="l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sz="2400" b="0" i="0" u="none" baseline="0" dirty="0">
                <a:solidFill>
                  <a:schemeClr val="bg1">
                    <a:lumMod val="50000"/>
                  </a:schemeClr>
                </a:solidFill>
                <a:effectLst/>
                <a:latin typeface="宋体" pitchFamily="2" charset="-122"/>
                <a:ea typeface="宋体" pitchFamily="2" charset="-122"/>
                <a:cs typeface="open_sansregular"/>
              </a:rPr>
              <a:t> NUTS 1：主要社会经济区域（92个）</a:t>
            </a:r>
            <a:endParaRPr lang="en-US" altLang="zh-CN" sz="2400" b="0" i="0" u="none" baseline="0" dirty="0">
              <a:solidFill>
                <a:schemeClr val="bg1">
                  <a:lumMod val="50000"/>
                </a:schemeClr>
              </a:solidFill>
              <a:effectLst/>
              <a:latin typeface="宋体" pitchFamily="2" charset="-122"/>
              <a:ea typeface="宋体" pitchFamily="2" charset="-122"/>
              <a:cs typeface="open_sansregular"/>
            </a:endParaRPr>
          </a:p>
          <a:p>
            <a:pPr algn="l" rtl="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2400" b="0" i="0" u="none" baseline="0" dirty="0">
                <a:solidFill>
                  <a:schemeClr val="bg1">
                    <a:lumMod val="50000"/>
                  </a:schemeClr>
                </a:solidFill>
                <a:effectLst/>
                <a:latin typeface="宋体" pitchFamily="2" charset="-122"/>
                <a:ea typeface="宋体" pitchFamily="2" charset="-122"/>
                <a:cs typeface="open_sansregular"/>
              </a:rPr>
              <a:t> </a:t>
            </a:r>
            <a:r>
              <a:rPr lang="zh-CN" sz="2400" b="0" i="0" u="none" baseline="0" dirty="0">
                <a:solidFill>
                  <a:schemeClr val="bg1">
                    <a:lumMod val="50000"/>
                  </a:schemeClr>
                </a:solidFill>
                <a:effectLst/>
                <a:latin typeface="宋体" pitchFamily="2" charset="-122"/>
                <a:ea typeface="宋体" pitchFamily="2" charset="-122"/>
                <a:cs typeface="open_sansregular"/>
              </a:rPr>
              <a:t>NUTS 2：落实区域政策的基本区域（240个）</a:t>
            </a:r>
            <a:endParaRPr lang="zh-CN" sz="2400" b="0" i="0" dirty="0">
              <a:solidFill>
                <a:schemeClr val="bg1">
                  <a:lumMod val="50000"/>
                </a:schemeClr>
              </a:solidFill>
              <a:effectLst/>
              <a:latin typeface="open_sansregular"/>
              <a:ea typeface="宋体" pitchFamily="2" charset="-122"/>
            </a:endParaRPr>
          </a:p>
          <a:p>
            <a:pPr algn="l" rtl="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sz="2400" b="0" i="0" u="none" baseline="0" dirty="0">
                <a:solidFill>
                  <a:schemeClr val="bg1">
                    <a:lumMod val="50000"/>
                  </a:schemeClr>
                </a:solidFill>
                <a:effectLst/>
                <a:latin typeface="宋体" pitchFamily="2" charset="-122"/>
                <a:ea typeface="宋体" pitchFamily="2" charset="-122"/>
                <a:cs typeface="open_sansregular"/>
              </a:rPr>
              <a:t> NUTS 3：实现特定功能的小型区域（1169个）</a:t>
            </a:r>
            <a:endParaRPr lang="en-US" altLang="zh-CN" sz="2400" b="0" i="0" u="none" baseline="0" dirty="0">
              <a:solidFill>
                <a:schemeClr val="bg1">
                  <a:lumMod val="50000"/>
                </a:schemeClr>
              </a:solidFill>
              <a:effectLst/>
              <a:latin typeface="宋体" pitchFamily="2" charset="-122"/>
              <a:ea typeface="宋体" pitchFamily="2" charset="-122"/>
              <a:cs typeface="open_sansregular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open_sansregular"/>
                <a:ea typeface="宋体" pitchFamily="2" charset="-122"/>
              </a:rPr>
              <a:t>  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open_sansregular"/>
              <a:ea typeface="宋体" pitchFamily="2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open_sansregular"/>
                <a:ea typeface="宋体" pitchFamily="2" charset="-122"/>
              </a:rPr>
              <a:t>注：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  <a:cs typeface="open_sansregular"/>
              </a:rPr>
              <a:t>NUTS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  <a:cs typeface="open_sansregular"/>
              </a:rPr>
              <a:t>：欧盟标准地域统计单元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open_sansregular"/>
              <a:ea typeface="宋体" pitchFamily="2" charset="-122"/>
            </a:endParaRPr>
          </a:p>
          <a:p>
            <a:pPr algn="l" rtl="0">
              <a:buFont typeface="Arial" panose="020B0604020202020204" pitchFamily="34" charset="0"/>
              <a:buChar char="•"/>
            </a:pPr>
            <a:endParaRPr lang="zh-CN" dirty="0">
              <a:ea typeface="宋体" pitchFamily="2" charset="-122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57065" y="1612475"/>
            <a:ext cx="5318760" cy="48630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C4492"/>
                </a:solidFill>
                <a:latin typeface="+mn-lt"/>
                <a:ea typeface="Graphie" panose="020B0603020204020204" pitchFamily="34" charset="0"/>
                <a:cs typeface="Graphie" panose="020B06030202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C4492"/>
                </a:solidFill>
                <a:latin typeface="+mn-lt"/>
                <a:ea typeface="Graphie" panose="020B0603020204020204" pitchFamily="34" charset="0"/>
                <a:cs typeface="Graphie" panose="020B06030202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4492"/>
                </a:solidFill>
                <a:latin typeface="+mn-lt"/>
                <a:ea typeface="Graphie" panose="020B0603020204020204" pitchFamily="34" charset="0"/>
                <a:cs typeface="Graphie" panose="020B06030202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4492"/>
                </a:solidFill>
                <a:latin typeface="+mn-lt"/>
                <a:ea typeface="Graphie" panose="020B0603020204020204" pitchFamily="34" charset="0"/>
                <a:cs typeface="Graphie" panose="020B06030202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4492"/>
                </a:solidFill>
                <a:latin typeface="+mn-lt"/>
                <a:ea typeface="Graphie" panose="020B0603020204020204" pitchFamily="34" charset="0"/>
                <a:cs typeface="Graphie" panose="020B06030202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ea typeface="宋体" pitchFamily="2" charset="-122"/>
              </a:rPr>
              <a:t>Very different level of autonomy (Ex. Spain versus Portugal).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ea typeface="宋体" pitchFamily="2" charset="-122"/>
            </a:endParaRPr>
          </a:p>
          <a:p>
            <a:r>
              <a:rPr lang="es-ES" dirty="0">
                <a:ea typeface="宋体" pitchFamily="2" charset="-122"/>
              </a:rPr>
              <a:t>Classification of regions: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ea typeface="宋体" pitchFamily="2" charset="-122"/>
            </a:endParaRPr>
          </a:p>
          <a:p>
            <a:r>
              <a:rPr lang="en-US" dirty="0">
                <a:latin typeface="open_sansregular"/>
                <a:ea typeface="宋体" pitchFamily="2" charset="-122"/>
              </a:rPr>
              <a:t> NUTS 1: major socio-economic regions (92)</a:t>
            </a:r>
          </a:p>
          <a:p>
            <a:r>
              <a:rPr lang="en-US" dirty="0">
                <a:latin typeface="open_sansregular"/>
                <a:ea typeface="宋体" pitchFamily="2" charset="-122"/>
              </a:rPr>
              <a:t> NUTS 2: basic regions for the application of regional policies (240)</a:t>
            </a:r>
          </a:p>
          <a:p>
            <a:r>
              <a:rPr lang="en-US" dirty="0">
                <a:latin typeface="open_sansregular"/>
                <a:ea typeface="宋体" pitchFamily="2" charset="-122"/>
              </a:rPr>
              <a:t> NUTS 3: small regions for specific diagnoses  (1169)</a:t>
            </a:r>
          </a:p>
          <a:p>
            <a:endParaRPr lang="en-GB" dirty="0"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970" y="160591"/>
            <a:ext cx="10515600" cy="119234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ea typeface="宋体" pitchFamily="2" charset="-122"/>
              </a:rPr>
              <a:t>European</a:t>
            </a:r>
            <a:r>
              <a:rPr lang="es-ES" dirty="0">
                <a:ea typeface="宋体" pitchFamily="2" charset="-122"/>
              </a:rPr>
              <a:t> Structural and Investment funds</a:t>
            </a:r>
            <a:br>
              <a:rPr lang="es-ES" dirty="0">
                <a:ea typeface="宋体" pitchFamily="2" charset="-122"/>
              </a:rPr>
            </a:br>
            <a:r>
              <a:rPr lang="zh-CN" b="1" i="0" u="none" baseline="0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欧洲结构和投资基金</a:t>
            </a:r>
            <a:endParaRPr lang="zh-CN" dirty="0">
              <a:solidFill>
                <a:schemeClr val="bg1">
                  <a:lumMod val="50000"/>
                </a:schemeClr>
              </a:solidFill>
              <a:ea typeface="宋体" pitchFamily="2" charset="-122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8FA0DE17-FA7F-0D47-8243-7FCB73F01656}" type="slidenum">
              <a:rPr>
                <a:ea typeface="宋体" pitchFamily="2" charset="-122"/>
              </a:rPr>
              <a:t>3</a:t>
            </a:fld>
            <a:endParaRPr lang="zh-CN" sz="1100" dirty="0">
              <a:ea typeface="宋体" pitchFamily="2" charset="-122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400800" y="1613148"/>
            <a:ext cx="5791200" cy="4031969"/>
          </a:xfrm>
        </p:spPr>
        <p:txBody>
          <a:bodyPr/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zh-CN" b="0" i="0" u="none" strike="noStrike" baseline="0" dirty="0">
                <a:solidFill>
                  <a:schemeClr val="bg1">
                    <a:lumMod val="50000"/>
                  </a:schemeClr>
                </a:solidFill>
                <a:effectLst/>
                <a:latin typeface="宋体" pitchFamily="2" charset="-122"/>
                <a:ea typeface="宋体" pitchFamily="2" charset="-122"/>
                <a:cs typeface="inherit"/>
              </a:rPr>
              <a:t>欧洲区域发展基金</a:t>
            </a:r>
            <a:r>
              <a:rPr lang="zh-CN" b="0" i="0" u="none" baseline="0" dirty="0">
                <a:solidFill>
                  <a:schemeClr val="bg1">
                    <a:lumMod val="50000"/>
                  </a:schemeClr>
                </a:solidFill>
                <a:effectLst/>
                <a:latin typeface="宋体" pitchFamily="2" charset="-122"/>
                <a:ea typeface="宋体" pitchFamily="2" charset="-122"/>
                <a:cs typeface="Arial" panose="020B0604020202020204" pitchFamily="34" charset="0"/>
              </a:rPr>
              <a:t> </a:t>
            </a:r>
            <a:r>
              <a:rPr lang="zh-CN" b="0" i="0" u="none" baseline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(ERDF)</a:t>
            </a:r>
            <a:endParaRPr lang="en-US" altLang="zh-CN" b="0" i="0" u="none" baseline="0" dirty="0"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endParaRPr lang="zh-CN" b="0" i="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宋体" pitchFamily="2" charset="-122"/>
              <a:cs typeface="Arial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zh-CN" b="0" i="0" u="none" strike="noStrike" baseline="0" dirty="0">
                <a:solidFill>
                  <a:schemeClr val="bg1">
                    <a:lumMod val="50000"/>
                  </a:schemeClr>
                </a:solidFill>
                <a:effectLst/>
                <a:latin typeface="宋体" pitchFamily="2" charset="-122"/>
                <a:ea typeface="宋体" pitchFamily="2" charset="-122"/>
                <a:cs typeface="inherit"/>
              </a:rPr>
              <a:t>欧洲社会基金</a:t>
            </a:r>
            <a:r>
              <a:rPr lang="zh-CN" b="0" i="0" u="none" baseline="0" dirty="0">
                <a:solidFill>
                  <a:schemeClr val="bg1">
                    <a:lumMod val="50000"/>
                  </a:schemeClr>
                </a:solidFill>
                <a:effectLst/>
                <a:latin typeface="宋体" pitchFamily="2" charset="-122"/>
                <a:ea typeface="宋体" pitchFamily="2" charset="-122"/>
                <a:cs typeface="Arial" panose="020B0604020202020204" pitchFamily="34" charset="0"/>
              </a:rPr>
              <a:t> </a:t>
            </a:r>
            <a:r>
              <a:rPr lang="zh-CN" b="0" i="0" u="none" baseline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(ESF)</a:t>
            </a:r>
            <a:endParaRPr lang="en-US" altLang="zh-CN" b="0" i="0" u="none" baseline="0" dirty="0"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zh-CN" b="0" i="0" u="none" strike="noStrike" baseline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凝聚力基金</a:t>
            </a:r>
            <a:r>
              <a:rPr lang="zh-CN" b="0" i="0" u="none" baseline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 (CF)</a:t>
            </a:r>
            <a:endParaRPr lang="zh-CN" b="0" i="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宋体" pitchFamily="2" charset="-122"/>
              <a:cs typeface="Arial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zh-CN" b="0" i="0" u="none" strike="noStrike" baseline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欧洲农村发展农业基金</a:t>
            </a:r>
            <a:r>
              <a:rPr lang="zh-CN" b="0" i="0" u="none" baseline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 (EAFRD)</a:t>
            </a:r>
            <a:endParaRPr lang="en-US" altLang="zh-CN" b="0" i="0" u="none" baseline="0" dirty="0"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endParaRPr lang="zh-CN" b="0" i="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宋体" pitchFamily="2" charset="-122"/>
              <a:cs typeface="Arial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zh-CN" b="0" i="0" u="none" strike="noStrike" baseline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欧洲海洋与渔业基金</a:t>
            </a:r>
            <a:r>
              <a:rPr lang="zh-CN" b="0" i="0" u="none" baseline="0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 (EMFF)</a:t>
            </a:r>
            <a:endParaRPr lang="zh-CN" b="0" i="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宋体" pitchFamily="2" charset="-122"/>
              <a:cs typeface="Arial" pitchFamily="34" charset="0"/>
            </a:endParaRPr>
          </a:p>
          <a:p>
            <a:endParaRPr lang="zh-CN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6" name="Marcador de contenido 4"/>
          <p:cNvSpPr txBox="1">
            <a:spLocks/>
          </p:cNvSpPr>
          <p:nvPr/>
        </p:nvSpPr>
        <p:spPr>
          <a:xfrm>
            <a:off x="493277" y="1743351"/>
            <a:ext cx="5730240" cy="4051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C4492"/>
                </a:solidFill>
                <a:latin typeface="+mn-lt"/>
                <a:ea typeface="Graphie" panose="020B0603020204020204" pitchFamily="34" charset="0"/>
                <a:cs typeface="Graphie" panose="020B06030202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C4492"/>
                </a:solidFill>
                <a:latin typeface="+mn-lt"/>
                <a:ea typeface="Graphie" panose="020B0603020204020204" pitchFamily="34" charset="0"/>
                <a:cs typeface="Graphie" panose="020B06030202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4492"/>
                </a:solidFill>
                <a:latin typeface="+mn-lt"/>
                <a:ea typeface="Graphie" panose="020B0603020204020204" pitchFamily="34" charset="0"/>
                <a:cs typeface="Graphie" panose="020B06030202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4492"/>
                </a:solidFill>
                <a:latin typeface="+mn-lt"/>
                <a:ea typeface="Graphie" panose="020B0603020204020204" pitchFamily="34" charset="0"/>
                <a:cs typeface="Graphie" panose="020B06030202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4492"/>
                </a:solidFill>
                <a:latin typeface="+mn-lt"/>
                <a:ea typeface="Graphie" panose="020B0603020204020204" pitchFamily="34" charset="0"/>
                <a:cs typeface="Graphie" panose="020B06030202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4494"/>
                </a:solidFill>
                <a:latin typeface="inherit"/>
                <a:ea typeface="宋体" pitchFamily="2" charset="-122"/>
                <a:hlinkClick r:id="rId2"/>
              </a:rPr>
              <a:t>European Regional Development Fund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</a:rPr>
              <a:t> (ERDF)</a:t>
            </a:r>
          </a:p>
          <a:p>
            <a:r>
              <a:rPr lang="en-US" dirty="0">
                <a:solidFill>
                  <a:srgbClr val="004494"/>
                </a:solidFill>
                <a:latin typeface="inherit"/>
                <a:ea typeface="宋体" pitchFamily="2" charset="-122"/>
                <a:hlinkClick r:id="rId3"/>
              </a:rPr>
              <a:t>European Social Fund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</a:rPr>
              <a:t> (ESF)</a:t>
            </a:r>
          </a:p>
          <a:p>
            <a:r>
              <a:rPr lang="en-US" dirty="0">
                <a:solidFill>
                  <a:srgbClr val="004494"/>
                </a:solidFill>
                <a:latin typeface="inherit"/>
                <a:ea typeface="宋体" pitchFamily="2" charset="-122"/>
                <a:hlinkClick r:id="rId4"/>
              </a:rPr>
              <a:t>Cohesion Fund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</a:rPr>
              <a:t> (CF)</a:t>
            </a:r>
          </a:p>
          <a:p>
            <a:r>
              <a:rPr lang="en-US" dirty="0">
                <a:solidFill>
                  <a:srgbClr val="004494"/>
                </a:solidFill>
                <a:latin typeface="inherit"/>
                <a:ea typeface="宋体" pitchFamily="2" charset="-122"/>
                <a:hlinkClick r:id="rId5"/>
              </a:rPr>
              <a:t>European Agricultural Fund for Rural Development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</a:rPr>
              <a:t> (EAFRD)</a:t>
            </a:r>
          </a:p>
          <a:p>
            <a:r>
              <a:rPr lang="en-US" dirty="0">
                <a:solidFill>
                  <a:srgbClr val="004494"/>
                </a:solidFill>
                <a:latin typeface="inherit"/>
                <a:ea typeface="宋体" pitchFamily="2" charset="-122"/>
                <a:hlinkClick r:id="rId6"/>
              </a:rPr>
              <a:t>European Maritime and Fisheries Fund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宋体" pitchFamily="2" charset="-122"/>
              </a:rPr>
              <a:t> (EMFF)</a:t>
            </a:r>
          </a:p>
          <a:p>
            <a:endParaRPr lang="es-ES" dirty="0"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8FA0DE17-FA7F-0D47-8243-7FCB73F01656}" type="slidenum">
              <a:rPr/>
              <a:t>4</a:t>
            </a:fld>
            <a:endParaRPr lang="zh-CN" sz="11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9703" y="249716"/>
            <a:ext cx="10515600" cy="70907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dirty="0"/>
              <a:t>Regional innovation scoreboard</a:t>
            </a:r>
            <a:br>
              <a:rPr lang="en-GB" dirty="0"/>
            </a:br>
            <a:r>
              <a:rPr lang="zh-CN" b="1" i="0" u="none" baseline="0" dirty="0">
                <a:solidFill>
                  <a:schemeClr val="bg1">
                    <a:lumMod val="50000"/>
                  </a:schemeClr>
                </a:solidFill>
              </a:rPr>
              <a:t>区域创新记分牌</a:t>
            </a:r>
            <a:endParaRPr lang="zh-CN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Marcador de contenido 5" descr="Mapa&#10;&#10;Descripción generada automáticamen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407069"/>
            <a:ext cx="6580980" cy="53060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27" y="249716"/>
            <a:ext cx="10515600" cy="70907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dirty="0">
                <a:ea typeface="宋体" pitchFamily="2" charset="-122"/>
              </a:rPr>
              <a:t>Smart Specialisation Strategies</a:t>
            </a:r>
            <a:br>
              <a:rPr lang="en-GB" dirty="0">
                <a:ea typeface="宋体" pitchFamily="2" charset="-122"/>
              </a:rPr>
            </a:br>
            <a:r>
              <a:rPr lang="zh-CN" b="1" i="0" u="none" baseline="0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智慧专业化战略</a:t>
            </a:r>
            <a:endParaRPr lang="zh-CN" dirty="0">
              <a:solidFill>
                <a:schemeClr val="bg1">
                  <a:lumMod val="50000"/>
                </a:schemeClr>
              </a:solidFill>
              <a:ea typeface="宋体" pitchFamily="2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8FA0DE17-FA7F-0D47-8243-7FCB73F01656}" type="slidenum">
              <a:rPr>
                <a:ea typeface="宋体" pitchFamily="2" charset="-122"/>
              </a:rPr>
              <a:t>5</a:t>
            </a:fld>
            <a:endParaRPr lang="zh-CN" sz="1100" dirty="0">
              <a:ea typeface="宋体" pitchFamily="2" charset="-122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81800" y="1313895"/>
            <a:ext cx="4804458" cy="4863068"/>
          </a:xfrm>
        </p:spPr>
        <p:txBody>
          <a:bodyPr/>
          <a:lstStyle/>
          <a:p>
            <a:pPr algn="just" rtl="0"/>
            <a:r>
              <a:rPr lang="zh-CN" b="0" i="0" u="none" baseline="0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自下而上的进程。</a:t>
            </a:r>
            <a:r>
              <a:rPr lang="zh-CN" altLang="de-DE" b="0" i="0" u="none" baseline="0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这是一个</a:t>
            </a:r>
            <a:r>
              <a:rPr lang="zh-CN" b="0" i="0" u="none" baseline="0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利益相关方参与的包容性进程，专注于创业</a:t>
            </a:r>
            <a:r>
              <a:rPr lang="zh-CN" altLang="de-DE" b="0" i="0" u="none" baseline="0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探索和培育</a:t>
            </a:r>
            <a:r>
              <a:rPr lang="zh-CN" b="0" i="0" u="none" baseline="0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，</a:t>
            </a:r>
            <a:r>
              <a:rPr lang="zh-CN" altLang="de-DE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涉及</a:t>
            </a:r>
            <a:r>
              <a:rPr lang="zh-CN" b="0" i="0" u="none" baseline="0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私营部门、大学和政府。</a:t>
            </a:r>
            <a:endParaRPr lang="zh-CN" dirty="0">
              <a:solidFill>
                <a:schemeClr val="bg1">
                  <a:lumMod val="50000"/>
                </a:schemeClr>
              </a:solidFill>
              <a:ea typeface="宋体" pitchFamily="2" charset="-122"/>
            </a:endParaRPr>
          </a:p>
          <a:p>
            <a:pPr marL="0" indent="0" algn="just" rtl="0">
              <a:buNone/>
            </a:pPr>
            <a:endParaRPr lang="zh-CN" dirty="0">
              <a:solidFill>
                <a:schemeClr val="bg1">
                  <a:lumMod val="50000"/>
                </a:schemeClr>
              </a:solidFill>
              <a:ea typeface="宋体" pitchFamily="2" charset="-122"/>
            </a:endParaRPr>
          </a:p>
          <a:p>
            <a:pPr algn="just" rtl="0"/>
            <a:r>
              <a:rPr lang="zh-CN" b="0" i="0" u="none" baseline="0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此类战略应包含创新的宽阔视野，支持技术</a:t>
            </a:r>
            <a:r>
              <a:rPr lang="zh-CN" altLang="de-DE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、</a:t>
            </a:r>
            <a:r>
              <a:rPr lang="zh-CN" b="0" i="0" u="none" baseline="0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实践和社会创新。</a:t>
            </a:r>
            <a:endParaRPr lang="zh-CN" dirty="0">
              <a:solidFill>
                <a:schemeClr val="bg1">
                  <a:lumMod val="50000"/>
                </a:schemeClr>
              </a:solidFill>
              <a:ea typeface="宋体" pitchFamily="2" charset="-122"/>
            </a:endParaRPr>
          </a:p>
          <a:p>
            <a:pPr marL="0" indent="0" algn="just" rtl="0">
              <a:buNone/>
            </a:pPr>
            <a:endParaRPr lang="zh-CN" dirty="0">
              <a:solidFill>
                <a:schemeClr val="bg1">
                  <a:lumMod val="50000"/>
                </a:schemeClr>
              </a:solidFill>
              <a:ea typeface="宋体" pitchFamily="2" charset="-122"/>
            </a:endParaRPr>
          </a:p>
          <a:p>
            <a:pPr algn="just" rtl="0"/>
            <a:r>
              <a:rPr lang="zh-CN" b="0" i="0" u="none" baseline="0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监测与评估至关重要。 </a:t>
            </a:r>
            <a:endParaRPr lang="zh-CN" dirty="0">
              <a:solidFill>
                <a:schemeClr val="bg1">
                  <a:lumMod val="50000"/>
                </a:schemeClr>
              </a:solidFill>
              <a:ea typeface="宋体" pitchFamily="2" charset="-122"/>
            </a:endParaRPr>
          </a:p>
          <a:p>
            <a:pPr marL="0" indent="0" algn="l" rtl="0">
              <a:buNone/>
            </a:pPr>
            <a:endParaRPr lang="zh-CN" dirty="0"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7288" y="1313895"/>
            <a:ext cx="6065520" cy="4771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ts val="26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rgbClr val="1C4492"/>
                </a:solidFill>
                <a:ea typeface="宋体" pitchFamily="2" charset="-122"/>
                <a:cs typeface="Graphie" panose="020B0603020204020204" pitchFamily="34" charset="0"/>
              </a:rPr>
              <a:t>It is a bottom-up process. It should be an inclusive process of stakeholders’ involvement </a:t>
            </a:r>
            <a:r>
              <a:rPr lang="en-US" sz="2800" dirty="0" err="1">
                <a:solidFill>
                  <a:srgbClr val="1C4492"/>
                </a:solidFill>
                <a:ea typeface="宋体" pitchFamily="2" charset="-122"/>
                <a:cs typeface="Graphie" panose="020B0603020204020204" pitchFamily="34" charset="0"/>
              </a:rPr>
              <a:t>centred</a:t>
            </a:r>
            <a:r>
              <a:rPr lang="en-US" sz="2800" dirty="0">
                <a:solidFill>
                  <a:srgbClr val="1C4492"/>
                </a:solidFill>
                <a:ea typeface="宋体" pitchFamily="2" charset="-122"/>
                <a:cs typeface="Graphie" panose="020B0603020204020204" pitchFamily="34" charset="0"/>
              </a:rPr>
              <a:t> on the entrepreneurial discovery process involving the private sector, universities and government.</a:t>
            </a:r>
          </a:p>
          <a:p>
            <a:pPr marL="457200" indent="-457200" algn="just">
              <a:lnSpc>
                <a:spcPts val="2600"/>
              </a:lnSpc>
              <a:buFont typeface="Arial" pitchFamily="34" charset="0"/>
              <a:buChar char="•"/>
            </a:pPr>
            <a:endParaRPr lang="en-US" sz="2800" dirty="0">
              <a:solidFill>
                <a:srgbClr val="1C4492"/>
              </a:solidFill>
              <a:ea typeface="宋体" pitchFamily="2" charset="-122"/>
              <a:cs typeface="Graphie" panose="020B0603020204020204" pitchFamily="34" charset="0"/>
            </a:endParaRPr>
          </a:p>
          <a:p>
            <a:pPr marL="457200" indent="-457200" algn="just">
              <a:lnSpc>
                <a:spcPts val="26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rgbClr val="1C4492"/>
                </a:solidFill>
                <a:ea typeface="宋体" pitchFamily="2" charset="-122"/>
                <a:cs typeface="Graphie" panose="020B0603020204020204" pitchFamily="34" charset="0"/>
              </a:rPr>
              <a:t>The strategy should embrace a broad view of innovation, supporting technological as well as practice-based and social innovation.</a:t>
            </a:r>
          </a:p>
          <a:p>
            <a:pPr marL="457200" indent="-457200" algn="just">
              <a:lnSpc>
                <a:spcPts val="2600"/>
              </a:lnSpc>
              <a:buFont typeface="Arial" pitchFamily="34" charset="0"/>
              <a:buChar char="•"/>
            </a:pPr>
            <a:endParaRPr lang="en-US" sz="2800" dirty="0">
              <a:solidFill>
                <a:srgbClr val="1C4492"/>
              </a:solidFill>
              <a:ea typeface="宋体" pitchFamily="2" charset="-122"/>
              <a:cs typeface="Graphie" panose="020B0603020204020204" pitchFamily="34" charset="0"/>
            </a:endParaRPr>
          </a:p>
          <a:p>
            <a:pPr marL="457200" indent="-457200" algn="just">
              <a:lnSpc>
                <a:spcPts val="26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rgbClr val="1C4492"/>
                </a:solidFill>
                <a:ea typeface="宋体" pitchFamily="2" charset="-122"/>
                <a:cs typeface="Graphie" panose="020B0603020204020204" pitchFamily="34" charset="0"/>
              </a:rPr>
              <a:t>The importance of monitoring and evaluation is crucial. </a:t>
            </a:r>
            <a:endParaRPr lang="es-ES" sz="2800" dirty="0">
              <a:solidFill>
                <a:srgbClr val="1C4492"/>
              </a:solidFill>
              <a:ea typeface="宋体" pitchFamily="2" charset="-122"/>
              <a:cs typeface="Graphie" panose="020B0603020204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8FA0DE17-FA7F-0D47-8243-7FCB73F01656}" type="slidenum">
              <a:rPr>
                <a:ea typeface="宋体" pitchFamily="2" charset="-122"/>
              </a:rPr>
              <a:t>6</a:t>
            </a:fld>
            <a:endParaRPr lang="zh-CN" sz="1100" dirty="0">
              <a:ea typeface="宋体" pitchFamily="2" charset="-122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400800" y="1641067"/>
            <a:ext cx="5334000" cy="4863068"/>
          </a:xfrm>
        </p:spPr>
        <p:txBody>
          <a:bodyPr/>
          <a:lstStyle/>
          <a:p>
            <a:pPr marL="342900" marR="0" lvl="0" indent="-342900" algn="just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80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Symbol" panose="05050102010706020507" pitchFamily="18" charset="2"/>
              <a:buChar char=""/>
              <a:defRPr/>
            </a:pPr>
            <a:r>
              <a:rPr kumimoji="0" lang="zh-CN" sz="2400" b="0" i="0" u="none" strike="noStrike" kern="1200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宋体" pitchFamily="2" charset="-122"/>
                <a:cs typeface="Calibri" panose="020F0502020204030204" pitchFamily="34" charset="0"/>
              </a:rPr>
              <a:t>创新范围不仅包括科学技术，还包括设计、创意、服务、商业模式以及社会问题的解决方案。</a:t>
            </a: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宋体" pitchFamily="2" charset="-122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None/>
              <a:defRPr/>
            </a:pPr>
            <a:endParaRPr kumimoji="0" lang="en-US" altLang="zh-CN" sz="3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宋体" pitchFamily="2" charset="-122"/>
              <a:cs typeface="Calibri" panose="020F050202020403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Symbol" panose="05050102010706020507" pitchFamily="18" charset="2"/>
              <a:buChar char=""/>
              <a:defRPr/>
            </a:pPr>
            <a:r>
              <a:rPr kumimoji="0" lang="zh-CN" sz="2400" b="0" i="0" u="none" strike="noStrike" kern="1200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宋体" pitchFamily="2" charset="-122"/>
                <a:cs typeface="Calibri" panose="020F0502020204030204" pitchFamily="34" charset="0"/>
              </a:rPr>
              <a:t>此类战略要求</a:t>
            </a:r>
            <a:r>
              <a:rPr kumimoji="0" lang="zh-CN" sz="2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宋体" pitchFamily="2" charset="-122"/>
                <a:cs typeface="Calibri" panose="020F0502020204030204" pitchFamily="34" charset="0"/>
              </a:rPr>
              <a:t>持续</a:t>
            </a:r>
            <a:r>
              <a:rPr kumimoji="0" lang="zh-CN" altLang="de-DE" sz="2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宋体" pitchFamily="2" charset="-122"/>
                <a:cs typeface="Calibri" panose="020F0502020204030204" pitchFamily="34" charset="0"/>
              </a:rPr>
              <a:t>评估</a:t>
            </a:r>
            <a:r>
              <a:rPr kumimoji="0" lang="zh-CN" sz="2400" b="0" i="0" u="none" strike="noStrike" kern="1200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宋体" pitchFamily="2" charset="-122"/>
                <a:cs typeface="Calibri" panose="020F0502020204030204" pitchFamily="34" charset="0"/>
              </a:rPr>
              <a:t>，以避免固</a:t>
            </a:r>
            <a:r>
              <a:rPr kumimoji="0" lang="zh-CN" altLang="de-DE" sz="2400" b="0" i="0" u="none" strike="noStrike" kern="1200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宋体" pitchFamily="2" charset="-122"/>
                <a:cs typeface="Calibri" panose="020F0502020204030204" pitchFamily="34" charset="0"/>
              </a:rPr>
              <a:t>化</a:t>
            </a:r>
            <a:r>
              <a:rPr kumimoji="0" lang="zh-CN" sz="2400" b="0" i="0" u="none" strike="noStrike" kern="1200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宋体" pitchFamily="2" charset="-122"/>
                <a:cs typeface="Calibri" panose="020F0502020204030204" pitchFamily="34" charset="0"/>
              </a:rPr>
              <a:t>在某一特定领域，并需要一个及时响应变化的灵活系统。</a:t>
            </a: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宋体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dirty="0">
              <a:ea typeface="宋体" pitchFamily="2" charset="-122"/>
            </a:endParaRPr>
          </a:p>
        </p:txBody>
      </p:sp>
      <p:sp>
        <p:nvSpPr>
          <p:cNvPr id="6" name="Marcador de contenido 4"/>
          <p:cNvSpPr txBox="1">
            <a:spLocks/>
          </p:cNvSpPr>
          <p:nvPr/>
        </p:nvSpPr>
        <p:spPr>
          <a:xfrm>
            <a:off x="231707" y="1639078"/>
            <a:ext cx="5562600" cy="4957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C4492"/>
                </a:solidFill>
                <a:latin typeface="+mn-lt"/>
                <a:ea typeface="Graphie" panose="020B0603020204020204" pitchFamily="34" charset="0"/>
                <a:cs typeface="Graphie" panose="020B06030202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C4492"/>
                </a:solidFill>
                <a:latin typeface="+mn-lt"/>
                <a:ea typeface="Graphie" panose="020B0603020204020204" pitchFamily="34" charset="0"/>
                <a:cs typeface="Graphie" panose="020B06030202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4492"/>
                </a:solidFill>
                <a:latin typeface="+mn-lt"/>
                <a:ea typeface="Graphie" panose="020B0603020204020204" pitchFamily="34" charset="0"/>
                <a:cs typeface="Graphie" panose="020B06030202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4492"/>
                </a:solidFill>
                <a:latin typeface="+mn-lt"/>
                <a:ea typeface="Graphie" panose="020B0603020204020204" pitchFamily="34" charset="0"/>
                <a:cs typeface="Graphie" panose="020B06030202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4492"/>
                </a:solidFill>
                <a:latin typeface="+mn-lt"/>
                <a:ea typeface="Graphie" panose="020B0603020204020204" pitchFamily="34" charset="0"/>
                <a:cs typeface="Graphie" panose="020B06030202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457200">
              <a:lnSpc>
                <a:spcPct val="107000"/>
              </a:lnSpc>
              <a:spcAft>
                <a:spcPts val="80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Symbol" panose="05050102010706020507" pitchFamily="18" charset="2"/>
              <a:buChar char="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宋体" pitchFamily="2" charset="-122"/>
                <a:cs typeface="Calibri" panose="020F0502020204030204" pitchFamily="34" charset="0"/>
              </a:rPr>
              <a:t>The scope of innovation includes not only science and technology, but also design, creativity, services, business models, and solutions to social issues.</a:t>
            </a:r>
          </a:p>
          <a:p>
            <a:pPr marL="0" indent="0" algn="just" defTabSz="457200">
              <a:lnSpc>
                <a:spcPct val="107000"/>
              </a:lnSpc>
              <a:spcAft>
                <a:spcPts val="80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Arial" panose="020B0604020202020204" pitchFamily="34" charset="0"/>
              <a:buNone/>
              <a:defRPr/>
            </a:pPr>
            <a:endParaRPr lang="en-US" sz="2400" dirty="0">
              <a:solidFill>
                <a:schemeClr val="tx2">
                  <a:lumMod val="75000"/>
                </a:schemeClr>
              </a:solidFill>
              <a:ea typeface="宋体" pitchFamily="2" charset="-122"/>
              <a:cs typeface="Calibri" panose="020F0502020204030204" pitchFamily="34" charset="0"/>
            </a:endParaRPr>
          </a:p>
          <a:p>
            <a:pPr marL="342900" indent="-342900" algn="just" defTabSz="457200">
              <a:lnSpc>
                <a:spcPct val="107000"/>
              </a:lnSpc>
              <a:buClr>
                <a:srgbClr val="1E5155">
                  <a:lumMod val="40000"/>
                  <a:lumOff val="60000"/>
                </a:srgbClr>
              </a:buClr>
              <a:buSzPct val="80000"/>
              <a:buFont typeface="Symbol" panose="05050102010706020507" pitchFamily="18" charset="2"/>
              <a:buChar char="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宋体" pitchFamily="2" charset="-122"/>
                <a:cs typeface="Calibri" panose="020F0502020204030204" pitchFamily="34" charset="0"/>
              </a:rPr>
              <a:t>The strategy calls for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a typeface="宋体" pitchFamily="2" charset="-122"/>
                <a:cs typeface="Calibri" panose="020F0502020204030204" pitchFamily="34" charset="0"/>
              </a:rPr>
              <a:t>constant review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宋体" pitchFamily="2" charset="-122"/>
                <a:cs typeface="Calibri" panose="020F0502020204030204" pitchFamily="34" charset="0"/>
              </a:rPr>
              <a:t> to avoid fixation on a particular field and indicates the need for a system that is agile and responsive to change.</a:t>
            </a:r>
            <a:endParaRPr lang="es-ES" dirty="0">
              <a:ea typeface="宋体" pitchFamily="2" charset="-122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428DCF0-19D3-36D6-D0BA-A4E906EA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27" y="249716"/>
            <a:ext cx="10515600" cy="70907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dirty="0">
                <a:ea typeface="宋体" pitchFamily="2" charset="-122"/>
              </a:rPr>
              <a:t>Smart Specialisation Strategies</a:t>
            </a:r>
            <a:br>
              <a:rPr lang="en-GB" dirty="0">
                <a:ea typeface="宋体" pitchFamily="2" charset="-122"/>
              </a:rPr>
            </a:br>
            <a:r>
              <a:rPr lang="zh-CN" b="1" i="0" u="none" baseline="0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智慧专业化战略</a:t>
            </a:r>
            <a:endParaRPr lang="zh-CN" dirty="0">
              <a:solidFill>
                <a:schemeClr val="bg1">
                  <a:lumMod val="50000"/>
                </a:schemeClr>
              </a:solidFill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dirty="0">
                <a:ea typeface="宋体" pitchFamily="2" charset="-122"/>
              </a:rPr>
              <a:t>Entrepreneurial Disscovery Process</a:t>
            </a:r>
            <a:br>
              <a:rPr lang="es-ES" sz="3600" dirty="0">
                <a:ea typeface="宋体" pitchFamily="2" charset="-122"/>
              </a:rPr>
            </a:br>
            <a:r>
              <a:rPr lang="zh-CN" sz="3600" b="1" i="0" u="none" baseline="0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创业发现进程</a:t>
            </a:r>
            <a:endParaRPr lang="zh-CN" sz="3600" dirty="0">
              <a:solidFill>
                <a:schemeClr val="bg1">
                  <a:lumMod val="50000"/>
                </a:schemeClr>
              </a:solidFill>
              <a:ea typeface="宋体" pitchFamily="2" charset="-122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8FA0DE17-FA7F-0D47-8243-7FCB73F01656}" type="slidenum">
              <a:rPr>
                <a:ea typeface="宋体" pitchFamily="2" charset="-122"/>
              </a:rPr>
              <a:t>7</a:t>
            </a:fld>
            <a:endParaRPr lang="zh-CN" sz="1100" dirty="0">
              <a:ea typeface="宋体" pitchFamily="2" charset="-122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411065" y="1397874"/>
            <a:ext cx="5334000" cy="4863068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100000"/>
              </a:lnSpc>
            </a:pPr>
            <a:r>
              <a:rPr lang="zh-CN" sz="2000" b="0" i="0" u="none" baseline="0" dirty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  <a:cs typeface="Century Gothic" panose="020B0502020202020204" pitchFamily="34" charset="0"/>
              </a:rPr>
              <a:t>确定如何选择研究和创新投资的区域优先事项。</a:t>
            </a:r>
            <a:endParaRPr lang="zh-CN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宋体" pitchFamily="2" charset="-122"/>
            </a:endParaRPr>
          </a:p>
          <a:p>
            <a:pPr marL="0" indent="0" algn="l" rtl="0">
              <a:lnSpc>
                <a:spcPct val="100000"/>
              </a:lnSpc>
              <a:buNone/>
            </a:pPr>
            <a:endParaRPr lang="zh-CN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宋体" pitchFamily="2" charset="-122"/>
            </a:endParaRPr>
          </a:p>
          <a:p>
            <a:pPr algn="l" rtl="0">
              <a:lnSpc>
                <a:spcPct val="100000"/>
              </a:lnSpc>
            </a:pPr>
            <a:r>
              <a:rPr lang="zh-CN" sz="2000" b="0" i="0" u="none" baseline="0" dirty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  <a:cs typeface="Century Gothic" panose="020B0502020202020204" pitchFamily="34" charset="0"/>
              </a:rPr>
              <a:t>利益相关方协作（</a:t>
            </a:r>
            <a:r>
              <a:rPr lang="zh-CN" altLang="de-DE" sz="2000" b="0" i="0" u="none" baseline="0" dirty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  <a:cs typeface="Century Gothic" panose="020B0502020202020204" pitchFamily="34" charset="0"/>
              </a:rPr>
              <a:t>私营</a:t>
            </a:r>
            <a:r>
              <a:rPr lang="zh-CN" sz="2000" b="0" i="0" u="none" baseline="0" dirty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  <a:cs typeface="Century Gothic" panose="020B0502020202020204" pitchFamily="34" charset="0"/>
              </a:rPr>
              <a:t>和非</a:t>
            </a:r>
            <a:r>
              <a:rPr lang="zh-CN" altLang="de-DE" sz="2000" dirty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  <a:cs typeface="Century Gothic" panose="020B0502020202020204" pitchFamily="34" charset="0"/>
              </a:rPr>
              <a:t>私营</a:t>
            </a:r>
            <a:r>
              <a:rPr lang="zh-CN" sz="2000" b="0" i="0" u="none" baseline="0" dirty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  <a:cs typeface="Century Gothic" panose="020B0502020202020204" pitchFamily="34" charset="0"/>
              </a:rPr>
              <a:t>）。</a:t>
            </a:r>
            <a:endParaRPr lang="zh-CN" sz="2000" i="0" dirty="0">
              <a:solidFill>
                <a:schemeClr val="bg1">
                  <a:lumMod val="50000"/>
                </a:schemeClr>
              </a:solidFill>
              <a:effectLst/>
              <a:latin typeface="Century Gothic" panose="020B0502020202020204" pitchFamily="34" charset="0"/>
              <a:ea typeface="宋体" pitchFamily="2" charset="-122"/>
            </a:endParaRPr>
          </a:p>
          <a:p>
            <a:pPr marL="0" indent="0" algn="l" rtl="0">
              <a:lnSpc>
                <a:spcPct val="100000"/>
              </a:lnSpc>
              <a:buNone/>
            </a:pPr>
            <a:endParaRPr lang="zh-CN" sz="2000" i="0" dirty="0">
              <a:solidFill>
                <a:schemeClr val="bg1">
                  <a:lumMod val="50000"/>
                </a:schemeClr>
              </a:solidFill>
              <a:effectLst/>
              <a:latin typeface="Century Gothic" panose="020B0502020202020204" pitchFamily="34" charset="0"/>
              <a:ea typeface="宋体" pitchFamily="2" charset="-122"/>
            </a:endParaRPr>
          </a:p>
          <a:p>
            <a:pPr algn="l" rtl="0">
              <a:lnSpc>
                <a:spcPct val="100000"/>
              </a:lnSpc>
            </a:pPr>
            <a:r>
              <a:rPr lang="zh-CN" sz="2000" b="0" i="0" u="none" baseline="0" dirty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  <a:cs typeface="Century Gothic" panose="020B0502020202020204" pitchFamily="34" charset="0"/>
              </a:rPr>
              <a:t>落实优先事项</a:t>
            </a:r>
            <a:endParaRPr lang="zh-CN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宋体" pitchFamily="2" charset="-122"/>
            </a:endParaRPr>
          </a:p>
          <a:p>
            <a:pPr marL="0" indent="0" algn="l" rtl="0">
              <a:lnSpc>
                <a:spcPct val="100000"/>
              </a:lnSpc>
              <a:buNone/>
            </a:pPr>
            <a:endParaRPr lang="zh-CN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宋体" pitchFamily="2" charset="-122"/>
            </a:endParaRPr>
          </a:p>
          <a:p>
            <a:pPr lvl="1" algn="l" rtl="0">
              <a:lnSpc>
                <a:spcPct val="160000"/>
              </a:lnSpc>
            </a:pPr>
            <a:r>
              <a:rPr lang="zh-CN" sz="2000" b="0" i="0" u="none" baseline="0" dirty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  <a:cs typeface="Century Gothic" panose="020B0502020202020204" pitchFamily="34" charset="0"/>
              </a:rPr>
              <a:t>开发具体框架和工具 </a:t>
            </a:r>
            <a:endParaRPr lang="zh-CN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宋体" pitchFamily="2" charset="-122"/>
            </a:endParaRPr>
          </a:p>
          <a:p>
            <a:pPr lvl="1" algn="l" rtl="0">
              <a:lnSpc>
                <a:spcPct val="160000"/>
              </a:lnSpc>
            </a:pPr>
            <a:r>
              <a:rPr lang="zh-CN" sz="2000" b="0" i="0" u="none" baseline="0" dirty="0">
                <a:solidFill>
                  <a:schemeClr val="bg1">
                    <a:lumMod val="50000"/>
                  </a:schemeClr>
                </a:solidFill>
                <a:latin typeface="宋体" pitchFamily="2" charset="-122"/>
                <a:ea typeface="宋体" pitchFamily="2" charset="-122"/>
                <a:cs typeface="Century Gothic" panose="020B0502020202020204" pitchFamily="34" charset="0"/>
              </a:rPr>
              <a:t>建立横向和纵向创新网络</a:t>
            </a:r>
            <a:endParaRPr lang="zh-CN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宋体" pitchFamily="2" charset="-122"/>
            </a:endParaRPr>
          </a:p>
          <a:p>
            <a:pPr lvl="1" algn="l" rtl="0">
              <a:lnSpc>
                <a:spcPct val="160000"/>
              </a:lnSpc>
            </a:pPr>
            <a:r>
              <a:rPr lang="zh-CN" sz="2000" b="0" i="0" u="none" baseline="0" dirty="0">
                <a:solidFill>
                  <a:schemeClr val="bg1">
                    <a:lumMod val="50000"/>
                  </a:schemeClr>
                </a:solidFill>
                <a:effectLst/>
                <a:latin typeface="宋体" pitchFamily="2" charset="-122"/>
                <a:ea typeface="宋体" pitchFamily="2" charset="-122"/>
                <a:cs typeface="Century Gothic" panose="020B0502020202020204" pitchFamily="34" charset="0"/>
              </a:rPr>
              <a:t>监测与评估机制</a:t>
            </a:r>
            <a:endParaRPr lang="zh-CN" sz="2000" i="0" dirty="0">
              <a:solidFill>
                <a:schemeClr val="bg1">
                  <a:lumMod val="50000"/>
                </a:schemeClr>
              </a:solidFill>
              <a:effectLst/>
              <a:latin typeface="Century Gothic" panose="020B0502020202020204" pitchFamily="34" charset="0"/>
              <a:ea typeface="宋体" pitchFamily="2" charset="-122"/>
            </a:endParaRPr>
          </a:p>
          <a:p>
            <a:pPr marL="457200" lvl="1" indent="0" algn="l" rtl="0">
              <a:lnSpc>
                <a:spcPct val="100000"/>
              </a:lnSpc>
              <a:buNone/>
            </a:pPr>
            <a:endParaRPr lang="zh-CN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宋体" pitchFamily="2" charset="-122"/>
            </a:endParaRPr>
          </a:p>
          <a:p>
            <a:pPr marL="457200" lvl="1" indent="0" algn="l" rtl="0">
              <a:lnSpc>
                <a:spcPct val="100000"/>
              </a:lnSpc>
              <a:buNone/>
            </a:pPr>
            <a:endParaRPr lang="zh-CN" i="0" dirty="0">
              <a:solidFill>
                <a:schemeClr val="bg1">
                  <a:lumMod val="50000"/>
                </a:schemeClr>
              </a:solidFill>
              <a:effectLst/>
              <a:latin typeface="Century Gothic" panose="020B0502020202020204" pitchFamily="34" charset="0"/>
              <a:ea typeface="宋体" pitchFamily="2" charset="-122"/>
            </a:endParaRPr>
          </a:p>
          <a:p>
            <a:pPr marL="457200" lvl="1" indent="0" algn="l" rtl="0">
              <a:lnSpc>
                <a:spcPct val="100000"/>
              </a:lnSpc>
              <a:buNone/>
            </a:pPr>
            <a:r>
              <a:rPr lang="zh-CN" sz="1600" b="0" i="0" u="none" baseline="0" dirty="0">
                <a:solidFill>
                  <a:schemeClr val="bg1">
                    <a:lumMod val="50000"/>
                  </a:schemeClr>
                </a:solidFill>
                <a:effectLst/>
                <a:latin typeface="宋体" pitchFamily="2" charset="-122"/>
                <a:ea typeface="宋体" pitchFamily="2" charset="-122"/>
                <a:cs typeface="Century Gothic" panose="020B0502020202020204" pitchFamily="34" charset="0"/>
              </a:rPr>
              <a:t>资料来源：</a:t>
            </a:r>
            <a:r>
              <a:rPr lang="zh-CN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宋体" pitchFamily="2" charset="-122"/>
              </a:rPr>
              <a:t>Foray </a:t>
            </a:r>
          </a:p>
          <a:p>
            <a:endParaRPr lang="zh-CN" dirty="0">
              <a:ea typeface="宋体" pitchFamily="2" charset="-122"/>
            </a:endParaRPr>
          </a:p>
        </p:txBody>
      </p:sp>
      <p:sp>
        <p:nvSpPr>
          <p:cNvPr id="6" name="Marcador de contenido 4"/>
          <p:cNvSpPr txBox="1">
            <a:spLocks/>
          </p:cNvSpPr>
          <p:nvPr/>
        </p:nvSpPr>
        <p:spPr>
          <a:xfrm>
            <a:off x="259701" y="1397874"/>
            <a:ext cx="6878215" cy="48630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C4492"/>
                </a:solidFill>
                <a:latin typeface="+mn-lt"/>
                <a:ea typeface="Graphie" panose="020B0603020204020204" pitchFamily="34" charset="0"/>
                <a:cs typeface="Graphie" panose="020B06030202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C4492"/>
                </a:solidFill>
                <a:latin typeface="+mn-lt"/>
                <a:ea typeface="Graphie" panose="020B0603020204020204" pitchFamily="34" charset="0"/>
                <a:cs typeface="Graphie" panose="020B06030202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4492"/>
                </a:solidFill>
                <a:latin typeface="+mn-lt"/>
                <a:ea typeface="Graphie" panose="020B0603020204020204" pitchFamily="34" charset="0"/>
                <a:cs typeface="Graphie" panose="020B06030202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4492"/>
                </a:solidFill>
                <a:latin typeface="+mn-lt"/>
                <a:ea typeface="Graphie" panose="020B0603020204020204" pitchFamily="34" charset="0"/>
                <a:cs typeface="Graphie" panose="020B06030202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4492"/>
                </a:solidFill>
                <a:latin typeface="+mn-lt"/>
                <a:ea typeface="Graphie" panose="020B0603020204020204" pitchFamily="34" charset="0"/>
                <a:cs typeface="Graphie" panose="020B06030202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>
                <a:latin typeface="Century Gothic" panose="020B0502020202020204" pitchFamily="34" charset="0"/>
                <a:ea typeface="宋体" pitchFamily="2" charset="-122"/>
              </a:rPr>
              <a:t>To determine how regional priorities for research and innovation investment are selected.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2000" dirty="0">
              <a:latin typeface="Century Gothic" panose="020B0502020202020204" pitchFamily="34" charset="0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latin typeface="Century Gothic" panose="020B0502020202020204" pitchFamily="34" charset="0"/>
                <a:ea typeface="宋体" pitchFamily="2" charset="-122"/>
              </a:rPr>
              <a:t>Stakeholder collaboration (private and non private).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2000" dirty="0">
              <a:latin typeface="Century Gothic" panose="020B0502020202020204" pitchFamily="34" charset="0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es-ES" sz="2000" dirty="0">
                <a:latin typeface="Century Gothic" panose="020B0502020202020204" pitchFamily="34" charset="0"/>
                <a:ea typeface="宋体" pitchFamily="2" charset="-122"/>
              </a:rPr>
              <a:t>Implementation of priorities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s-ES" sz="2000" dirty="0">
              <a:latin typeface="Century Gothic" panose="020B0502020202020204" pitchFamily="34" charset="0"/>
              <a:ea typeface="宋体" pitchFamily="2" charset="-122"/>
            </a:endParaRP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Century Gothic" panose="020B0502020202020204" pitchFamily="34" charset="0"/>
                <a:ea typeface="宋体" pitchFamily="2" charset="-122"/>
              </a:rPr>
              <a:t>Development of specific frameworks and tools. 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Century Gothic" panose="020B0502020202020204" pitchFamily="34" charset="0"/>
                <a:ea typeface="宋体" pitchFamily="2" charset="-122"/>
              </a:rPr>
              <a:t>Establishment of horizontal and vertical innovation networks.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Century Gothic" panose="020B0502020202020204" pitchFamily="34" charset="0"/>
                <a:ea typeface="宋体" pitchFamily="2" charset="-122"/>
              </a:rPr>
              <a:t>Monitoring and evaluation mechanisms</a:t>
            </a:r>
          </a:p>
          <a:p>
            <a:pPr marL="457200" lvl="1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dirty="0">
              <a:latin typeface="Century Gothic" panose="020B0502020202020204" pitchFamily="34" charset="0"/>
              <a:ea typeface="宋体" pitchFamily="2" charset="-122"/>
            </a:endParaRPr>
          </a:p>
          <a:p>
            <a:pPr marL="457200" lvl="1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dirty="0">
              <a:latin typeface="Century Gothic" panose="020B0502020202020204" pitchFamily="34" charset="0"/>
              <a:ea typeface="宋体" pitchFamily="2" charset="-122"/>
            </a:endParaRPr>
          </a:p>
          <a:p>
            <a:pPr marL="457200" lvl="1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600" dirty="0">
                <a:latin typeface="Century Gothic" panose="020B0502020202020204" pitchFamily="34" charset="0"/>
                <a:ea typeface="宋体" pitchFamily="2" charset="-122"/>
              </a:rPr>
              <a:t>Source: Foray </a:t>
            </a:r>
          </a:p>
          <a:p>
            <a:endParaRPr lang="es-ES" dirty="0"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ES" dirty="0">
                <a:ea typeface="宋体" pitchFamily="2" charset="-122"/>
              </a:rPr>
              <a:t>Example. Emilia Romagna</a:t>
            </a:r>
            <a:br>
              <a:rPr lang="es-ES" dirty="0">
                <a:ea typeface="宋体" pitchFamily="2" charset="-122"/>
              </a:rPr>
            </a:br>
            <a:r>
              <a:rPr lang="zh-CN" b="1" i="0" u="none" baseline="0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范例</a:t>
            </a:r>
            <a:r>
              <a:rPr lang="de-DE" altLang="zh-CN" b="1" i="0" u="none" baseline="0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 </a:t>
            </a:r>
            <a:r>
              <a:rPr lang="en-GB" altLang="zh-CN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- </a:t>
            </a:r>
            <a:r>
              <a:rPr lang="zh-CN" b="1" i="0" u="none" baseline="0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艾米利亚-罗马涅大区</a:t>
            </a:r>
            <a:endParaRPr lang="zh-CN" dirty="0">
              <a:solidFill>
                <a:schemeClr val="bg1">
                  <a:lumMod val="50000"/>
                </a:schemeClr>
              </a:solidFill>
              <a:ea typeface="宋体" pitchFamily="2" charset="-122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8FA0DE17-FA7F-0D47-8243-7FCB73F01656}" type="slidenum">
              <a:rPr>
                <a:ea typeface="宋体" pitchFamily="2" charset="-122"/>
              </a:rPr>
              <a:t>8</a:t>
            </a:fld>
            <a:endParaRPr lang="zh-CN" sz="1100" dirty="0">
              <a:ea typeface="宋体" pitchFamily="2" charset="-122"/>
            </a:endParaRPr>
          </a:p>
        </p:txBody>
      </p:sp>
      <p:pic>
        <p:nvPicPr>
          <p:cNvPr id="6" name="Marcador de contenido 4" descr="Texto&#10;&#10;Descripción generada automáticament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37" y="1412831"/>
            <a:ext cx="7008598" cy="4862513"/>
          </a:xfrm>
        </p:spPr>
      </p:pic>
      <p:sp>
        <p:nvSpPr>
          <p:cNvPr id="5" name="TextBox 4"/>
          <p:cNvSpPr txBox="1"/>
          <p:nvPr/>
        </p:nvSpPr>
        <p:spPr>
          <a:xfrm>
            <a:off x="615819" y="1395720"/>
            <a:ext cx="230466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ea typeface="宋体" pitchFamily="2" charset="-122"/>
                <a:cs typeface="Arial" pitchFamily="34" charset="0"/>
              </a:rPr>
              <a:t>S3 </a:t>
            </a:r>
            <a:r>
              <a:rPr lang="zh-CN" altLang="en-US" b="1" dirty="0">
                <a:latin typeface="Arial" pitchFamily="34" charset="0"/>
                <a:ea typeface="宋体" pitchFamily="2" charset="-122"/>
                <a:cs typeface="Arial" pitchFamily="34" charset="0"/>
              </a:rPr>
              <a:t>优先事项</a:t>
            </a:r>
            <a:endParaRPr lang="en-US" altLang="zh-CN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br>
              <a:rPr lang="en-US" altLang="zh-CN" sz="1400" b="1" dirty="0">
                <a:latin typeface="Arial" pitchFamily="34" charset="0"/>
                <a:ea typeface="宋体" pitchFamily="2" charset="-122"/>
                <a:cs typeface="Arial" pitchFamily="34" charset="0"/>
              </a:rPr>
            </a:br>
            <a:r>
              <a:rPr lang="zh-CN" altLang="en-US" sz="1400" b="1" dirty="0">
                <a:latin typeface="Arial" pitchFamily="34" charset="0"/>
                <a:ea typeface="宋体" pitchFamily="2" charset="-122"/>
                <a:cs typeface="Arial" pitchFamily="34" charset="0"/>
              </a:rPr>
              <a:t>名称</a:t>
            </a:r>
            <a:endParaRPr lang="en-US" altLang="zh-CN" sz="1400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r>
              <a:rPr lang="zh-CN" altLang="en-US" sz="1400" dirty="0">
                <a:latin typeface="Arial" pitchFamily="34" charset="0"/>
                <a:ea typeface="宋体" pitchFamily="2" charset="-122"/>
                <a:cs typeface="Arial" pitchFamily="34" charset="0"/>
              </a:rPr>
              <a:t>应用于旅游、文化及创意行业的信息和通信技术和新技术</a:t>
            </a:r>
            <a:endParaRPr lang="en-US" altLang="zh-CN" sz="1400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r>
              <a:rPr lang="zh-CN" altLang="en-US" sz="1400" dirty="0">
                <a:latin typeface="Arial" pitchFamily="34" charset="0"/>
                <a:ea typeface="宋体" pitchFamily="2" charset="-122"/>
                <a:cs typeface="Arial" pitchFamily="34" charset="0"/>
              </a:rPr>
              <a:t>健康生活护理服务和产品</a:t>
            </a:r>
            <a:endParaRPr lang="en-US" altLang="zh-CN" sz="1400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r>
              <a:rPr lang="zh-CN" altLang="en-US" sz="1400" dirty="0">
                <a:latin typeface="Arial" pitchFamily="34" charset="0"/>
                <a:ea typeface="宋体" pitchFamily="2" charset="-122"/>
                <a:cs typeface="Arial" pitchFamily="34" charset="0"/>
              </a:rPr>
              <a:t>（生命科学）</a:t>
            </a:r>
            <a:endParaRPr lang="en-US" altLang="zh-CN" sz="1400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r>
              <a:rPr lang="zh-CN" altLang="en-US" sz="1400" dirty="0">
                <a:latin typeface="Arial" pitchFamily="34" charset="0"/>
                <a:ea typeface="宋体" pitchFamily="2" charset="-122"/>
                <a:cs typeface="Arial" pitchFamily="34" charset="0"/>
              </a:rPr>
              <a:t>机电一体化和电机行业</a:t>
            </a:r>
            <a:endParaRPr lang="en-US" altLang="zh-CN" sz="1400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r>
              <a:rPr lang="zh-CN" altLang="en-US" sz="1400" dirty="0">
                <a:latin typeface="Arial" pitchFamily="34" charset="0"/>
                <a:ea typeface="宋体" pitchFamily="2" charset="-122"/>
                <a:cs typeface="Arial" pitchFamily="34" charset="0"/>
              </a:rPr>
              <a:t>可持续建筑</a:t>
            </a:r>
            <a:endParaRPr lang="en-US" sz="1400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r>
              <a:rPr lang="zh-CN" altLang="en-US" sz="1400" dirty="0">
                <a:latin typeface="Arial" pitchFamily="34" charset="0"/>
                <a:ea typeface="宋体" pitchFamily="2" charset="-122"/>
                <a:cs typeface="Arial" pitchFamily="34" charset="0"/>
              </a:rPr>
              <a:t>提供健康安全食品</a:t>
            </a:r>
            <a:endParaRPr lang="en-US" altLang="zh-CN" sz="1400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r>
              <a:rPr lang="zh-CN" altLang="en-US" sz="1400" dirty="0">
                <a:latin typeface="Arial" pitchFamily="34" charset="0"/>
                <a:ea typeface="宋体" pitchFamily="2" charset="-122"/>
                <a:cs typeface="Arial" pitchFamily="34" charset="0"/>
              </a:rPr>
              <a:t>（农业食品</a:t>
            </a:r>
            <a:r>
              <a:rPr lang="zh-CN" altLang="en-US" dirty="0">
                <a:latin typeface="Arial" pitchFamily="34" charset="0"/>
                <a:ea typeface="宋体" pitchFamily="2" charset="-122"/>
                <a:cs typeface="Arial" pitchFamily="34" charset="0"/>
              </a:rPr>
              <a:t>）</a:t>
            </a:r>
            <a:endParaRPr lang="en-US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ES" dirty="0">
                <a:ea typeface="宋体" pitchFamily="2" charset="-122"/>
              </a:rPr>
              <a:t>Example. Basque country</a:t>
            </a:r>
            <a:br>
              <a:rPr lang="es-ES" dirty="0">
                <a:ea typeface="宋体" pitchFamily="2" charset="-122"/>
              </a:rPr>
            </a:br>
            <a:r>
              <a:rPr lang="zh-CN" b="1" i="0" u="none" baseline="0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范例</a:t>
            </a:r>
            <a:r>
              <a:rPr lang="en-GB" altLang="zh-CN" b="1" i="0" u="none" baseline="0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 - </a:t>
            </a:r>
            <a:r>
              <a:rPr lang="zh-CN" b="1" i="0" u="none" baseline="0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巴斯克自治区 </a:t>
            </a:r>
            <a:endParaRPr lang="zh-CN" dirty="0">
              <a:solidFill>
                <a:schemeClr val="bg1">
                  <a:lumMod val="50000"/>
                </a:schemeClr>
              </a:solidFill>
              <a:ea typeface="宋体" pitchFamily="2" charset="-122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8FA0DE17-FA7F-0D47-8243-7FCB73F01656}" type="slidenum">
              <a:rPr>
                <a:ea typeface="宋体" pitchFamily="2" charset="-122"/>
              </a:rPr>
              <a:t>9</a:t>
            </a:fld>
            <a:endParaRPr lang="zh-CN" sz="1100" dirty="0">
              <a:ea typeface="宋体" pitchFamily="2" charset="-122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385301" y="1258006"/>
            <a:ext cx="5685401" cy="4999092"/>
          </a:xfrm>
        </p:spPr>
        <p:txBody>
          <a:bodyPr>
            <a:normAutofit/>
          </a:bodyPr>
          <a:lstStyle/>
          <a:p>
            <a:pPr algn="l" rtl="0">
              <a:lnSpc>
                <a:spcPct val="120000"/>
              </a:lnSpc>
            </a:pPr>
            <a:r>
              <a:rPr lang="zh-CN" sz="2400" b="0" i="0" u="none" baseline="0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先进制造业：汽车、航空、铁路、舰艇、资本货物、机床和金属行业。“工业4.0”。迄今为止，企业集群一直主导制造业发展。</a:t>
            </a:r>
            <a:endParaRPr lang="zh-CN" sz="2400" dirty="0">
              <a:solidFill>
                <a:schemeClr val="bg1">
                  <a:lumMod val="50000"/>
                </a:schemeClr>
              </a:solidFill>
              <a:ea typeface="宋体" pitchFamily="2" charset="-122"/>
            </a:endParaRPr>
          </a:p>
          <a:p>
            <a:pPr algn="l" rtl="0">
              <a:lnSpc>
                <a:spcPct val="120000"/>
              </a:lnSpc>
            </a:pPr>
            <a:r>
              <a:rPr lang="zh-CN" sz="2400" b="0" i="0" u="none" baseline="0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能源：可再生能源，如风电、太阳能热发电以及其他领域，如储能或智能网络。 </a:t>
            </a:r>
            <a:endParaRPr lang="zh-CN" sz="2400" dirty="0">
              <a:solidFill>
                <a:schemeClr val="bg1">
                  <a:lumMod val="50000"/>
                </a:schemeClr>
              </a:solidFill>
              <a:ea typeface="宋体" pitchFamily="2" charset="-122"/>
            </a:endParaRPr>
          </a:p>
          <a:p>
            <a:pPr algn="l" rtl="0">
              <a:lnSpc>
                <a:spcPct val="120000"/>
              </a:lnSpc>
            </a:pPr>
            <a:r>
              <a:rPr lang="zh-CN" sz="2400" b="0" i="0" u="none" baseline="0" dirty="0">
                <a:solidFill>
                  <a:schemeClr val="bg1">
                    <a:lumMod val="50000"/>
                  </a:schemeClr>
                </a:solidFill>
                <a:ea typeface="宋体" pitchFamily="2" charset="-122"/>
              </a:rPr>
              <a:t>健康和生物科学：巴斯克政府的几个部门与巴斯克卫生、创新和研究公共基金会共同主导行业发展。 </a:t>
            </a:r>
            <a:endParaRPr lang="zh-CN" sz="2400" dirty="0">
              <a:solidFill>
                <a:schemeClr val="bg1">
                  <a:lumMod val="50000"/>
                </a:schemeClr>
              </a:solidFill>
              <a:ea typeface="宋体" pitchFamily="2" charset="-122"/>
            </a:endParaRPr>
          </a:p>
        </p:txBody>
      </p:sp>
      <p:sp>
        <p:nvSpPr>
          <p:cNvPr id="6" name="Marcador de contenido 4"/>
          <p:cNvSpPr txBox="1">
            <a:spLocks/>
          </p:cNvSpPr>
          <p:nvPr/>
        </p:nvSpPr>
        <p:spPr>
          <a:xfrm>
            <a:off x="121298" y="1313894"/>
            <a:ext cx="5896947" cy="5294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C4492"/>
                </a:solidFill>
                <a:latin typeface="+mn-lt"/>
                <a:ea typeface="Graphie" panose="020B0603020204020204" pitchFamily="34" charset="0"/>
                <a:cs typeface="Graphie" panose="020B06030202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C4492"/>
                </a:solidFill>
                <a:latin typeface="+mn-lt"/>
                <a:ea typeface="Graphie" panose="020B0603020204020204" pitchFamily="34" charset="0"/>
                <a:cs typeface="Graphie" panose="020B06030202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4492"/>
                </a:solidFill>
                <a:latin typeface="+mn-lt"/>
                <a:ea typeface="Graphie" panose="020B0603020204020204" pitchFamily="34" charset="0"/>
                <a:cs typeface="Graphie" panose="020B06030202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4492"/>
                </a:solidFill>
                <a:latin typeface="+mn-lt"/>
                <a:ea typeface="Graphie" panose="020B0603020204020204" pitchFamily="34" charset="0"/>
                <a:cs typeface="Graphie" panose="020B06030202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4492"/>
                </a:solidFill>
                <a:latin typeface="+mn-lt"/>
                <a:ea typeface="Graphie" panose="020B0603020204020204" pitchFamily="34" charset="0"/>
                <a:cs typeface="Graphie" panose="020B06030202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>
                <a:ea typeface="宋体" pitchFamily="2" charset="-122"/>
              </a:rPr>
              <a:t>Advanced manufacturing: automotive, aeronautical, railway, naval, capital goods, machine tools, and metal sectors. “Industry 4.0”. Business clusters have so far assumed the leadership of the group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ea typeface="宋体" pitchFamily="2" charset="-122"/>
              </a:rPr>
              <a:t>Energy: renewal energies such as wind power, solar thermal power, as well as in other areas such as energy storage or intelligent networks.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ea typeface="宋体" pitchFamily="2" charset="-122"/>
              </a:rPr>
              <a:t>Health and biosciences: the leadership in developing the sector was assumed by several departments of the Basque government together with the public the Basque foundation for health, innovation and research. </a:t>
            </a:r>
            <a:endParaRPr lang="es-ES" sz="2000" dirty="0">
              <a:ea typeface="宋体" pitchFamily="2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ea typeface="宋体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A3ZDQwMmNiOWFlYzZjYTcwOWJiZGQ0YTA5ODBmZG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IURC">
      <a:dk1>
        <a:srgbClr val="4A4A49"/>
      </a:dk1>
      <a:lt1>
        <a:srgbClr val="FFFFFF"/>
      </a:lt1>
      <a:dk2>
        <a:srgbClr val="003B89"/>
      </a:dk2>
      <a:lt2>
        <a:srgbClr val="D8D8D8"/>
      </a:lt2>
      <a:accent1>
        <a:srgbClr val="003B89"/>
      </a:accent1>
      <a:accent2>
        <a:srgbClr val="FF7820"/>
      </a:accent2>
      <a:accent3>
        <a:srgbClr val="1FA9F9"/>
      </a:accent3>
      <a:accent4>
        <a:srgbClr val="02C084"/>
      </a:accent4>
      <a:accent5>
        <a:srgbClr val="FCEE21"/>
      </a:accent5>
      <a:accent6>
        <a:srgbClr val="FF0000"/>
      </a:accent6>
      <a:hlink>
        <a:srgbClr val="1D67C1"/>
      </a:hlink>
      <a:folHlink>
        <a:srgbClr val="02C084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1270</Words>
  <Application>Microsoft Office PowerPoint</Application>
  <PresentationFormat>Widescreen</PresentationFormat>
  <Paragraphs>115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Graphie</vt:lpstr>
      <vt:lpstr>Helvetica Neue</vt:lpstr>
      <vt:lpstr>inherit</vt:lpstr>
      <vt:lpstr>open_sansregular</vt:lpstr>
      <vt:lpstr>宋体</vt:lpstr>
      <vt:lpstr>Arial</vt:lpstr>
      <vt:lpstr>Calibri</vt:lpstr>
      <vt:lpstr>Century Gothic</vt:lpstr>
      <vt:lpstr>Helvetica</vt:lpstr>
      <vt:lpstr>Raleway</vt:lpstr>
      <vt:lpstr>Symbol</vt:lpstr>
      <vt:lpstr>Office Theme</vt:lpstr>
      <vt:lpstr>Regional innovation in the EU 欧盟的区域创新</vt:lpstr>
      <vt:lpstr>Regions in Europe 欧洲区域一览</vt:lpstr>
      <vt:lpstr>European Structural and Investment funds 欧洲结构和投资基金</vt:lpstr>
      <vt:lpstr>Regional innovation scoreboard 区域创新记分牌</vt:lpstr>
      <vt:lpstr>Smart Specialisation Strategies 智慧专业化战略</vt:lpstr>
      <vt:lpstr>Smart Specialisation Strategies 智慧专业化战略</vt:lpstr>
      <vt:lpstr>Entrepreneurial Disscovery Process 创业发现进程</vt:lpstr>
      <vt:lpstr>Example. Emilia Romagna 范例 - 艾米利亚-罗马涅大区</vt:lpstr>
      <vt:lpstr>Example. Basque country 范例 - 巴斯克自治区 </vt:lpstr>
      <vt:lpstr>Thank you!谢谢！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IURC Template</dc:title>
  <dc:creator>IURC Communications</dc:creator>
  <cp:keywords>International Cooperation</cp:keywords>
  <cp:lastModifiedBy>Keru Feng</cp:lastModifiedBy>
  <cp:revision>300</cp:revision>
  <dcterms:created xsi:type="dcterms:W3CDTF">2020-10-21T15:38:00Z</dcterms:created>
  <dcterms:modified xsi:type="dcterms:W3CDTF">2022-06-01T09:29:02Z</dcterms:modified>
  <cp:category>Project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0x01010088FE43873E7BB14E848DB94CE8E3D51F</vt:lpwstr>
  </property>
  <property fmtid="{D5CDD505-2E9C-101B-9397-08002B2CF9AE}" pid="3" name="ICV">
    <vt:lpwstr>ED9576C058444095A7E5B51397185C9C</vt:lpwstr>
  </property>
  <property fmtid="{D5CDD505-2E9C-101B-9397-08002B2CF9AE}" pid="4" name="KSOProductBuildVer">
    <vt:lpwstr>2052-11.1.0.11744</vt:lpwstr>
  </property>
</Properties>
</file>